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877" r:id="rId2"/>
    <p:sldMasterId id="2147483894" r:id="rId3"/>
  </p:sldMasterIdLst>
  <p:notesMasterIdLst>
    <p:notesMasterId r:id="rId41"/>
  </p:notesMasterIdLst>
  <p:sldIdLst>
    <p:sldId id="256" r:id="rId4"/>
    <p:sldId id="303" r:id="rId5"/>
    <p:sldId id="257" r:id="rId6"/>
    <p:sldId id="310" r:id="rId7"/>
    <p:sldId id="309" r:id="rId8"/>
    <p:sldId id="302" r:id="rId9"/>
    <p:sldId id="262" r:id="rId10"/>
    <p:sldId id="264" r:id="rId11"/>
    <p:sldId id="263" r:id="rId12"/>
    <p:sldId id="305" r:id="rId13"/>
    <p:sldId id="273" r:id="rId14"/>
    <p:sldId id="274" r:id="rId15"/>
    <p:sldId id="275" r:id="rId16"/>
    <p:sldId id="276" r:id="rId17"/>
    <p:sldId id="278" r:id="rId18"/>
    <p:sldId id="314" r:id="rId19"/>
    <p:sldId id="279" r:id="rId20"/>
    <p:sldId id="280" r:id="rId21"/>
    <p:sldId id="281" r:id="rId22"/>
    <p:sldId id="282" r:id="rId23"/>
    <p:sldId id="319" r:id="rId24"/>
    <p:sldId id="287" r:id="rId25"/>
    <p:sldId id="286" r:id="rId26"/>
    <p:sldId id="307" r:id="rId27"/>
    <p:sldId id="284" r:id="rId28"/>
    <p:sldId id="285" r:id="rId29"/>
    <p:sldId id="288" r:id="rId30"/>
    <p:sldId id="308" r:id="rId31"/>
    <p:sldId id="306" r:id="rId32"/>
    <p:sldId id="311" r:id="rId33"/>
    <p:sldId id="312" r:id="rId34"/>
    <p:sldId id="313" r:id="rId35"/>
    <p:sldId id="315" r:id="rId36"/>
    <p:sldId id="316" r:id="rId37"/>
    <p:sldId id="317" r:id="rId38"/>
    <p:sldId id="297" r:id="rId39"/>
    <p:sldId id="300" r:id="rId40"/>
  </p:sldIdLst>
  <p:sldSz cx="9144000" cy="6858000" type="screen4x3"/>
  <p:notesSz cx="6792913" cy="9932988"/>
  <p:defaultTextStyle>
    <a:defPPr>
      <a:defRPr lang="en-GB"/>
    </a:defPPr>
    <a:lvl1pPr algn="l" defTabSz="449263" rtl="0" eaLnBrk="0" fontAlgn="base" hangingPunct="0">
      <a:spcBef>
        <a:spcPct val="0"/>
      </a:spcBef>
      <a:spcAft>
        <a:spcPct val="0"/>
      </a:spcAft>
      <a:defRPr sz="2400" b="1" kern="1200">
        <a:solidFill>
          <a:schemeClr val="bg1"/>
        </a:solidFill>
        <a:latin typeface="Arial" panose="020B0604020202020204" pitchFamily="34" charset="0"/>
        <a:ea typeface="+mn-ea"/>
        <a:cs typeface="+mn-cs"/>
      </a:defRPr>
    </a:lvl1pPr>
    <a:lvl2pPr marL="742950" indent="-285750" algn="l" defTabSz="449263" rtl="0" eaLnBrk="0" fontAlgn="base" hangingPunct="0">
      <a:spcBef>
        <a:spcPct val="0"/>
      </a:spcBef>
      <a:spcAft>
        <a:spcPct val="0"/>
      </a:spcAft>
      <a:defRPr sz="2400" b="1" kern="1200">
        <a:solidFill>
          <a:schemeClr val="bg1"/>
        </a:solidFill>
        <a:latin typeface="Arial" panose="020B0604020202020204" pitchFamily="34" charset="0"/>
        <a:ea typeface="+mn-ea"/>
        <a:cs typeface="+mn-cs"/>
      </a:defRPr>
    </a:lvl2pPr>
    <a:lvl3pPr marL="1143000" indent="-228600" algn="l" defTabSz="449263" rtl="0" eaLnBrk="0" fontAlgn="base" hangingPunct="0">
      <a:spcBef>
        <a:spcPct val="0"/>
      </a:spcBef>
      <a:spcAft>
        <a:spcPct val="0"/>
      </a:spcAft>
      <a:defRPr sz="2400" b="1" kern="1200">
        <a:solidFill>
          <a:schemeClr val="bg1"/>
        </a:solidFill>
        <a:latin typeface="Arial" panose="020B0604020202020204" pitchFamily="34" charset="0"/>
        <a:ea typeface="+mn-ea"/>
        <a:cs typeface="+mn-cs"/>
      </a:defRPr>
    </a:lvl3pPr>
    <a:lvl4pPr marL="1600200" indent="-228600" algn="l" defTabSz="449263" rtl="0" eaLnBrk="0" fontAlgn="base" hangingPunct="0">
      <a:spcBef>
        <a:spcPct val="0"/>
      </a:spcBef>
      <a:spcAft>
        <a:spcPct val="0"/>
      </a:spcAft>
      <a:defRPr sz="2400" b="1" kern="1200">
        <a:solidFill>
          <a:schemeClr val="bg1"/>
        </a:solidFill>
        <a:latin typeface="Arial" panose="020B0604020202020204" pitchFamily="34" charset="0"/>
        <a:ea typeface="+mn-ea"/>
        <a:cs typeface="+mn-cs"/>
      </a:defRPr>
    </a:lvl4pPr>
    <a:lvl5pPr marL="2057400" indent="-228600" algn="l" defTabSz="449263" rtl="0" eaLnBrk="0" fontAlgn="base" hangingPunct="0">
      <a:spcBef>
        <a:spcPct val="0"/>
      </a:spcBef>
      <a:spcAft>
        <a:spcPct val="0"/>
      </a:spcAft>
      <a:defRPr sz="2400" b="1" kern="1200">
        <a:solidFill>
          <a:schemeClr val="bg1"/>
        </a:solidFill>
        <a:latin typeface="Arial" panose="020B0604020202020204" pitchFamily="34" charset="0"/>
        <a:ea typeface="+mn-ea"/>
        <a:cs typeface="+mn-cs"/>
      </a:defRPr>
    </a:lvl5pPr>
    <a:lvl6pPr marL="2286000" algn="l" defTabSz="914400" rtl="0" eaLnBrk="1" latinLnBrk="0" hangingPunct="1">
      <a:defRPr sz="2400" b="1" kern="1200">
        <a:solidFill>
          <a:schemeClr val="bg1"/>
        </a:solidFill>
        <a:latin typeface="Arial" panose="020B0604020202020204" pitchFamily="34" charset="0"/>
        <a:ea typeface="+mn-ea"/>
        <a:cs typeface="+mn-cs"/>
      </a:defRPr>
    </a:lvl6pPr>
    <a:lvl7pPr marL="2743200" algn="l" defTabSz="914400" rtl="0" eaLnBrk="1" latinLnBrk="0" hangingPunct="1">
      <a:defRPr sz="2400" b="1" kern="1200">
        <a:solidFill>
          <a:schemeClr val="bg1"/>
        </a:solidFill>
        <a:latin typeface="Arial" panose="020B0604020202020204" pitchFamily="34" charset="0"/>
        <a:ea typeface="+mn-ea"/>
        <a:cs typeface="+mn-cs"/>
      </a:defRPr>
    </a:lvl7pPr>
    <a:lvl8pPr marL="3200400" algn="l" defTabSz="914400" rtl="0" eaLnBrk="1" latinLnBrk="0" hangingPunct="1">
      <a:defRPr sz="2400" b="1" kern="1200">
        <a:solidFill>
          <a:schemeClr val="bg1"/>
        </a:solidFill>
        <a:latin typeface="Arial" panose="020B0604020202020204" pitchFamily="34" charset="0"/>
        <a:ea typeface="+mn-ea"/>
        <a:cs typeface="+mn-cs"/>
      </a:defRPr>
    </a:lvl8pPr>
    <a:lvl9pPr marL="3657600" algn="l" defTabSz="914400" rtl="0" eaLnBrk="1" latinLnBrk="0" hangingPunct="1">
      <a:defRPr sz="2400" b="1" kern="1200">
        <a:solidFill>
          <a:schemeClr val="bg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00"/>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93" autoAdjust="0"/>
  </p:normalViewPr>
  <p:slideViewPr>
    <p:cSldViewPr>
      <p:cViewPr varScale="1">
        <p:scale>
          <a:sx n="114" d="100"/>
          <a:sy n="114" d="100"/>
        </p:scale>
        <p:origin x="1524" y="10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0" Type="http://schemas.openxmlformats.org/officeDocument/2006/relationships/slide" Target="slides/slide17.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wmf"/><Relationship Id="rId1" Type="http://schemas.openxmlformats.org/officeDocument/2006/relationships/image" Target="../media/image4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AutoShape 1"/>
          <p:cNvSpPr>
            <a:spLocks noChangeArrowheads="1"/>
          </p:cNvSpPr>
          <p:nvPr/>
        </p:nvSpPr>
        <p:spPr bwMode="auto">
          <a:xfrm>
            <a:off x="0" y="0"/>
            <a:ext cx="6792913" cy="9932988"/>
          </a:xfrm>
          <a:prstGeom prst="roundRect">
            <a:avLst>
              <a:gd name="adj" fmla="val 23"/>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483" name="AutoShape 2"/>
          <p:cNvSpPr>
            <a:spLocks noChangeArrowheads="1"/>
          </p:cNvSpPr>
          <p:nvPr/>
        </p:nvSpPr>
        <p:spPr bwMode="auto">
          <a:xfrm>
            <a:off x="0" y="0"/>
            <a:ext cx="6792913" cy="99329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484" name="AutoShape 3"/>
          <p:cNvSpPr>
            <a:spLocks noChangeArrowheads="1"/>
          </p:cNvSpPr>
          <p:nvPr/>
        </p:nvSpPr>
        <p:spPr bwMode="auto">
          <a:xfrm>
            <a:off x="0" y="0"/>
            <a:ext cx="6794500" cy="99314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485" name="Text Box 4"/>
          <p:cNvSpPr txBox="1">
            <a:spLocks noChangeArrowheads="1"/>
          </p:cNvSpPr>
          <p:nvPr/>
        </p:nvSpPr>
        <p:spPr bwMode="auto">
          <a:xfrm>
            <a:off x="0" y="0"/>
            <a:ext cx="2944813"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486" name="Text Box 5"/>
          <p:cNvSpPr txBox="1">
            <a:spLocks noChangeArrowheads="1"/>
          </p:cNvSpPr>
          <p:nvPr/>
        </p:nvSpPr>
        <p:spPr bwMode="auto">
          <a:xfrm>
            <a:off x="3848100" y="0"/>
            <a:ext cx="2944813"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487" name="Rectangle 6"/>
          <p:cNvSpPr>
            <a:spLocks noGrp="1" noRot="1" noChangeAspect="1" noChangeArrowheads="1"/>
          </p:cNvSpPr>
          <p:nvPr>
            <p:ph type="sldImg"/>
          </p:nvPr>
        </p:nvSpPr>
        <p:spPr bwMode="auto">
          <a:xfrm>
            <a:off x="914400" y="744538"/>
            <a:ext cx="4960938" cy="3719512"/>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3" name="Rectangle 7"/>
          <p:cNvSpPr>
            <a:spLocks noGrp="1" noChangeArrowheads="1"/>
          </p:cNvSpPr>
          <p:nvPr>
            <p:ph type="body"/>
          </p:nvPr>
        </p:nvSpPr>
        <p:spPr bwMode="auto">
          <a:xfrm>
            <a:off x="679450" y="4718050"/>
            <a:ext cx="5430838" cy="4464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fr-FR" altLang="fr-FR" noProof="0" smtClean="0"/>
          </a:p>
        </p:txBody>
      </p:sp>
      <p:sp>
        <p:nvSpPr>
          <p:cNvPr id="20489" name="Text Box 8"/>
          <p:cNvSpPr txBox="1">
            <a:spLocks noChangeArrowheads="1"/>
          </p:cNvSpPr>
          <p:nvPr/>
        </p:nvSpPr>
        <p:spPr bwMode="auto">
          <a:xfrm>
            <a:off x="0" y="9431338"/>
            <a:ext cx="2944813" cy="500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4105" name="Rectangle 9"/>
          <p:cNvSpPr>
            <a:spLocks noGrp="1" noChangeArrowheads="1"/>
          </p:cNvSpPr>
          <p:nvPr>
            <p:ph type="sldNum"/>
          </p:nvPr>
        </p:nvSpPr>
        <p:spPr bwMode="auto">
          <a:xfrm>
            <a:off x="3848100" y="9432925"/>
            <a:ext cx="2940050"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eaLnBrk="1" hangingPunct="1">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b="0">
                <a:solidFill>
                  <a:srgbClr val="000000"/>
                </a:solidFill>
                <a:ea typeface="Lucida Sans Unicode" panose="020B0602030504020204" pitchFamily="34" charset="0"/>
                <a:cs typeface="Lucida Sans Unicode" panose="020B0602030504020204" pitchFamily="34" charset="0"/>
              </a:defRPr>
            </a:lvl1pPr>
          </a:lstStyle>
          <a:p>
            <a:pPr>
              <a:defRPr/>
            </a:pPr>
            <a:fld id="{03E9D145-9FFC-4936-9154-98386700EE4A}" type="slidenum">
              <a:rPr lang="fr-FR" altLang="fr-FR"/>
              <a:pPr>
                <a:defRPr/>
              </a:pPr>
              <a:t>‹N°›</a:t>
            </a:fld>
            <a:endParaRPr lang="fr-FR" altLang="fr-FR"/>
          </a:p>
        </p:txBody>
      </p:sp>
    </p:spTree>
    <p:extLst>
      <p:ext uri="{BB962C8B-B14F-4D97-AF65-F5344CB8AC3E}">
        <p14:creationId xmlns:p14="http://schemas.microsoft.com/office/powerpoint/2010/main" val="153765398"/>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B31A02C6-4973-4ABA-BED6-35875EE4765D}" type="slidenum">
              <a:rPr lang="fr-FR" altLang="fr-FR" smtClean="0">
                <a:latin typeface="Arial" panose="020B0604020202020204" pitchFamily="34" charset="0"/>
              </a:rPr>
              <a:pPr>
                <a:spcBef>
                  <a:spcPct val="0"/>
                </a:spcBef>
                <a:buClrTx/>
                <a:buFontTx/>
                <a:buNone/>
              </a:pPr>
              <a:t>1</a:t>
            </a:fld>
            <a:endParaRPr lang="fr-FR" altLang="fr-FR" smtClean="0">
              <a:latin typeface="Arial" panose="020B0604020202020204" pitchFamily="34" charset="0"/>
            </a:endParaRPr>
          </a:p>
        </p:txBody>
      </p:sp>
      <p:sp>
        <p:nvSpPr>
          <p:cNvPr id="22531" name="Text Box 1"/>
          <p:cNvSpPr txBox="1">
            <a:spLocks noChangeArrowheads="1"/>
          </p:cNvSpPr>
          <p:nvPr/>
        </p:nvSpPr>
        <p:spPr bwMode="auto">
          <a:xfrm>
            <a:off x="3848100" y="9432925"/>
            <a:ext cx="2943225"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52F47C29-6481-4AB4-8511-F0396B572361}" type="slidenum">
              <a:rPr lang="fr-FR" altLang="fr-FR" b="0">
                <a:latin typeface="Arial" panose="020B0604020202020204" pitchFamily="34" charset="0"/>
              </a:rPr>
              <a:pPr algn="r" eaLnBrk="1" hangingPunct="1">
                <a:spcBef>
                  <a:spcPct val="0"/>
                </a:spcBef>
                <a:buClrTx/>
                <a:buFontTx/>
                <a:buNone/>
              </a:pPr>
              <a:t>1</a:t>
            </a:fld>
            <a:endParaRPr lang="fr-FR" altLang="fr-FR" b="0">
              <a:latin typeface="Arial" panose="020B0604020202020204" pitchFamily="34" charset="0"/>
            </a:endParaRPr>
          </a:p>
        </p:txBody>
      </p:sp>
      <p:sp>
        <p:nvSpPr>
          <p:cNvPr id="22532" name="Rectangle 2"/>
          <p:cNvSpPr>
            <a:spLocks noGrp="1" noRot="1" noChangeAspect="1" noChangeArrowheads="1" noTextEdit="1"/>
          </p:cNvSpPr>
          <p:nvPr>
            <p:ph type="sldImg"/>
          </p:nvPr>
        </p:nvSpPr>
        <p:spPr>
          <a:xfrm>
            <a:off x="914400" y="744538"/>
            <a:ext cx="4965700" cy="372427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3" name="Rectangle 3"/>
          <p:cNvSpPr>
            <a:spLocks noGrp="1" noChangeArrowheads="1"/>
          </p:cNvSpPr>
          <p:nvPr>
            <p:ph type="body" idx="1"/>
          </p:nvPr>
        </p:nvSpPr>
        <p:spPr>
          <a:xfrm>
            <a:off x="679450" y="4718050"/>
            <a:ext cx="5435600" cy="457041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smtClean="0"/>
          </a:p>
        </p:txBody>
      </p:sp>
    </p:spTree>
    <p:extLst>
      <p:ext uri="{BB962C8B-B14F-4D97-AF65-F5344CB8AC3E}">
        <p14:creationId xmlns:p14="http://schemas.microsoft.com/office/powerpoint/2010/main" val="2064567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895F4CE2-97D6-4402-BF92-54D09B8E8063}" type="slidenum">
              <a:rPr lang="fr-FR" altLang="fr-FR" smtClean="0">
                <a:latin typeface="Arial" panose="020B0604020202020204" pitchFamily="34" charset="0"/>
              </a:rPr>
              <a:pPr>
                <a:spcBef>
                  <a:spcPct val="0"/>
                </a:spcBef>
                <a:buClrTx/>
                <a:buFontTx/>
                <a:buNone/>
              </a:pPr>
              <a:t>15</a:t>
            </a:fld>
            <a:endParaRPr lang="fr-FR" altLang="fr-FR" smtClean="0">
              <a:latin typeface="Arial" panose="020B0604020202020204" pitchFamily="34" charset="0"/>
            </a:endParaRPr>
          </a:p>
        </p:txBody>
      </p:sp>
      <p:sp>
        <p:nvSpPr>
          <p:cNvPr id="49155" name="Text Box 1"/>
          <p:cNvSpPr txBox="1">
            <a:spLocks noChangeArrowheads="1"/>
          </p:cNvSpPr>
          <p:nvPr/>
        </p:nvSpPr>
        <p:spPr bwMode="auto">
          <a:xfrm>
            <a:off x="3848100" y="9432925"/>
            <a:ext cx="2943225"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9B7366B4-0E0C-4808-A8B7-AE748E9AD904}" type="slidenum">
              <a:rPr lang="fr-FR" altLang="fr-FR" b="0">
                <a:latin typeface="Arial" panose="020B0604020202020204" pitchFamily="34" charset="0"/>
              </a:rPr>
              <a:pPr algn="r" eaLnBrk="1" hangingPunct="1">
                <a:spcBef>
                  <a:spcPct val="0"/>
                </a:spcBef>
                <a:buClrTx/>
                <a:buFontTx/>
                <a:buNone/>
              </a:pPr>
              <a:t>15</a:t>
            </a:fld>
            <a:endParaRPr lang="fr-FR" altLang="fr-FR" b="0">
              <a:latin typeface="Arial" panose="020B0604020202020204" pitchFamily="34" charset="0"/>
            </a:endParaRPr>
          </a:p>
        </p:txBody>
      </p:sp>
      <p:sp>
        <p:nvSpPr>
          <p:cNvPr id="49156" name="Text Box 2"/>
          <p:cNvSpPr txBox="1">
            <a:spLocks noChangeArrowheads="1"/>
          </p:cNvSpPr>
          <p:nvPr/>
        </p:nvSpPr>
        <p:spPr bwMode="auto">
          <a:xfrm>
            <a:off x="3848100" y="9432925"/>
            <a:ext cx="2944813"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C9021323-4025-473E-B6BA-8E4D01912740}" type="slidenum">
              <a:rPr lang="fr-FR" altLang="fr-FR" b="0">
                <a:latin typeface="Arial" panose="020B0604020202020204" pitchFamily="34" charset="0"/>
              </a:rPr>
              <a:pPr algn="r" eaLnBrk="1" hangingPunct="1">
                <a:spcBef>
                  <a:spcPct val="0"/>
                </a:spcBef>
                <a:buClrTx/>
                <a:buFontTx/>
                <a:buNone/>
              </a:pPr>
              <a:t>15</a:t>
            </a:fld>
            <a:endParaRPr lang="fr-FR" altLang="fr-FR" b="0">
              <a:latin typeface="Arial" panose="020B0604020202020204" pitchFamily="34" charset="0"/>
            </a:endParaRPr>
          </a:p>
        </p:txBody>
      </p:sp>
      <p:sp>
        <p:nvSpPr>
          <p:cNvPr id="49157" name="Text Box 3"/>
          <p:cNvSpPr txBox="1">
            <a:spLocks noChangeArrowheads="1"/>
          </p:cNvSpPr>
          <p:nvPr/>
        </p:nvSpPr>
        <p:spPr bwMode="auto">
          <a:xfrm>
            <a:off x="1131888" y="744538"/>
            <a:ext cx="4530725" cy="37242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49158" name="Text Box 4"/>
          <p:cNvSpPr>
            <a:spLocks noGrp="1" noChangeArrowheads="1"/>
          </p:cNvSpPr>
          <p:nvPr>
            <p:ph type="body"/>
          </p:nvPr>
        </p:nvSpPr>
        <p:spPr>
          <a:xfrm>
            <a:off x="679450" y="4718050"/>
            <a:ext cx="5435600" cy="446881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smtClean="0">
                <a:latin typeface="Arial" panose="020B0604020202020204" pitchFamily="34" charset="0"/>
              </a:rPr>
              <a:t>Présentation CIO ou voie pro</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smtClean="0">
                <a:latin typeface="Arial" panose="020B0604020202020204" pitchFamily="34" charset="0"/>
              </a:rPr>
              <a:t>Comment choisir sa formation en LP?</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u="sng" smtClean="0">
                <a:latin typeface="Arial" panose="020B0604020202020204" pitchFamily="34" charset="0"/>
              </a:rPr>
              <a:t>Je choisis un domaine</a:t>
            </a:r>
            <a:r>
              <a:rPr lang="fr-FR" altLang="fr-FR" b="1" smtClean="0">
                <a:latin typeface="Arial" panose="020B0604020202020204" pitchFamily="34" charset="0"/>
              </a:rPr>
              <a:t> : Parcours-Avenir, portes ouvertes, mini stages en LP, stage de découverte en entreprise.</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u="sng" smtClean="0">
                <a:latin typeface="Arial" panose="020B0604020202020204" pitchFamily="34" charset="0"/>
              </a:rPr>
              <a:t>Je m’informe sur les établissements</a:t>
            </a:r>
            <a:r>
              <a:rPr lang="fr-FR" altLang="fr-FR" b="1" smtClean="0">
                <a:latin typeface="Arial" panose="020B0604020202020204" pitchFamily="34" charset="0"/>
              </a:rPr>
              <a:t> : Portes Ouvertes, Conditions d’accueil (internat) Transports, Critères de sélection, Taux de pression sur les formations…</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u="sng" smtClean="0">
                <a:latin typeface="Arial" panose="020B0604020202020204" pitchFamily="34" charset="0"/>
              </a:rPr>
              <a:t>Je suis réaliste</a:t>
            </a:r>
            <a:r>
              <a:rPr lang="fr-FR" altLang="fr-FR" b="1" smtClean="0">
                <a:latin typeface="Arial" panose="020B0604020202020204" pitchFamily="34" charset="0"/>
              </a:rPr>
              <a:t> : je prends en compte la réalité de mes résultats et de mes compétences. Je prends conscience qu’il me faudra peut-être aller en internat, quitter ma ville…</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u="sng" smtClean="0">
                <a:latin typeface="Arial" panose="020B0604020202020204" pitchFamily="34" charset="0"/>
              </a:rPr>
              <a:t>Je confronte toutes ces informations</a:t>
            </a:r>
            <a:r>
              <a:rPr lang="fr-FR" altLang="fr-FR" b="1" smtClean="0">
                <a:latin typeface="Arial" panose="020B0604020202020204" pitchFamily="34" charset="0"/>
              </a:rPr>
              <a:t> : je me fais aider par mon prof ppal, le ou la COP du collège, j’en discute en famille…</a:t>
            </a:r>
          </a:p>
        </p:txBody>
      </p:sp>
    </p:spTree>
    <p:extLst>
      <p:ext uri="{BB962C8B-B14F-4D97-AF65-F5344CB8AC3E}">
        <p14:creationId xmlns:p14="http://schemas.microsoft.com/office/powerpoint/2010/main" val="1739102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6CF821E3-0890-49FC-8B2F-5E7CA350902D}" type="slidenum">
              <a:rPr lang="fr-FR" altLang="fr-FR" smtClean="0">
                <a:latin typeface="Arial" panose="020B0604020202020204" pitchFamily="34" charset="0"/>
              </a:rPr>
              <a:pPr>
                <a:spcBef>
                  <a:spcPct val="0"/>
                </a:spcBef>
                <a:buClrTx/>
                <a:buFontTx/>
                <a:buNone/>
              </a:pPr>
              <a:t>17</a:t>
            </a:fld>
            <a:endParaRPr lang="fr-FR" altLang="fr-FR" smtClean="0">
              <a:latin typeface="Arial" panose="020B0604020202020204" pitchFamily="34" charset="0"/>
            </a:endParaRPr>
          </a:p>
        </p:txBody>
      </p:sp>
      <p:sp>
        <p:nvSpPr>
          <p:cNvPr id="51203" name="Text Box 1"/>
          <p:cNvSpPr txBox="1">
            <a:spLocks noChangeArrowheads="1"/>
          </p:cNvSpPr>
          <p:nvPr/>
        </p:nvSpPr>
        <p:spPr bwMode="auto">
          <a:xfrm>
            <a:off x="3848100" y="9432925"/>
            <a:ext cx="2943225"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44AD4087-BC19-47B2-A951-7754BFEAD7B3}" type="slidenum">
              <a:rPr lang="fr-FR" altLang="fr-FR" b="0">
                <a:latin typeface="Arial" panose="020B0604020202020204" pitchFamily="34" charset="0"/>
              </a:rPr>
              <a:pPr algn="r" eaLnBrk="1" hangingPunct="1">
                <a:spcBef>
                  <a:spcPct val="0"/>
                </a:spcBef>
                <a:buClrTx/>
                <a:buFontTx/>
                <a:buNone/>
              </a:pPr>
              <a:t>17</a:t>
            </a:fld>
            <a:endParaRPr lang="fr-FR" altLang="fr-FR" b="0">
              <a:latin typeface="Arial" panose="020B0604020202020204" pitchFamily="34" charset="0"/>
            </a:endParaRPr>
          </a:p>
        </p:txBody>
      </p:sp>
      <p:sp>
        <p:nvSpPr>
          <p:cNvPr id="51204" name="Text Box 2"/>
          <p:cNvSpPr txBox="1">
            <a:spLocks noChangeArrowheads="1"/>
          </p:cNvSpPr>
          <p:nvPr/>
        </p:nvSpPr>
        <p:spPr bwMode="auto">
          <a:xfrm>
            <a:off x="1131888" y="744538"/>
            <a:ext cx="4530725" cy="37242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51205" name="Text Box 3"/>
          <p:cNvSpPr>
            <a:spLocks noGrp="1" noChangeArrowheads="1"/>
          </p:cNvSpPr>
          <p:nvPr>
            <p:ph type="body"/>
          </p:nvPr>
        </p:nvSpPr>
        <p:spPr>
          <a:xfrm>
            <a:off x="679450" y="4718050"/>
            <a:ext cx="5435600" cy="446881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1400" smtClean="0">
                <a:latin typeface="Arial" panose="020B0604020202020204" pitchFamily="34" charset="0"/>
              </a:rPr>
              <a:t>Présentation CIO</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1400" smtClean="0">
                <a:latin typeface="Arial" panose="020B0604020202020204" pitchFamily="34" charset="0"/>
              </a:rPr>
              <a:t>Trouver une entreprise pour signer un contrat peut s’avérer très difficile. </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1400" smtClean="0">
                <a:latin typeface="Arial" panose="020B0604020202020204" pitchFamily="34" charset="0"/>
              </a:rPr>
              <a:t>De plus, il y a les 2 mois d’essai pendant lesquels l’entreprise peut revenir su sa décision. </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1400" smtClean="0">
                <a:latin typeface="Arial" panose="020B0604020202020204" pitchFamily="34" charset="0"/>
              </a:rPr>
              <a:t>Par conséquent, il faut absolument prévoir une solution scolaire (faire des vœux en ce sens) de secours. </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1400" smtClean="0">
                <a:latin typeface="Arial" panose="020B0604020202020204" pitchFamily="34" charset="0"/>
              </a:rPr>
              <a:t>Il peut être de plus en plus difficile de signer un contrat à 15 ou 16 ans dans certains secteurs car les contraintes en termes d’horaires ou de sécurité sont plus importantes. </a:t>
            </a:r>
          </a:p>
        </p:txBody>
      </p:sp>
    </p:spTree>
    <p:extLst>
      <p:ext uri="{BB962C8B-B14F-4D97-AF65-F5344CB8AC3E}">
        <p14:creationId xmlns:p14="http://schemas.microsoft.com/office/powerpoint/2010/main" val="1129186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4D404A6B-3ACD-46CF-9AF8-525F0F551F88}" type="slidenum">
              <a:rPr lang="fr-FR" altLang="fr-FR" smtClean="0">
                <a:latin typeface="Arial" panose="020B0604020202020204" pitchFamily="34" charset="0"/>
              </a:rPr>
              <a:pPr>
                <a:spcBef>
                  <a:spcPct val="0"/>
                </a:spcBef>
                <a:buClrTx/>
                <a:buFontTx/>
                <a:buNone/>
              </a:pPr>
              <a:t>18</a:t>
            </a:fld>
            <a:endParaRPr lang="fr-FR" altLang="fr-FR" smtClean="0">
              <a:latin typeface="Arial" panose="020B0604020202020204" pitchFamily="34" charset="0"/>
            </a:endParaRPr>
          </a:p>
        </p:txBody>
      </p:sp>
      <p:sp>
        <p:nvSpPr>
          <p:cNvPr id="53251"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2" name="Rectangle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smtClean="0"/>
          </a:p>
        </p:txBody>
      </p:sp>
    </p:spTree>
    <p:extLst>
      <p:ext uri="{BB962C8B-B14F-4D97-AF65-F5344CB8AC3E}">
        <p14:creationId xmlns:p14="http://schemas.microsoft.com/office/powerpoint/2010/main" val="3892880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3440835E-F1BF-4B98-969B-9491C44F8E98}" type="slidenum">
              <a:rPr lang="fr-FR" altLang="fr-FR" smtClean="0">
                <a:latin typeface="Arial" panose="020B0604020202020204" pitchFamily="34" charset="0"/>
              </a:rPr>
              <a:pPr>
                <a:spcBef>
                  <a:spcPct val="0"/>
                </a:spcBef>
                <a:buClrTx/>
                <a:buFontTx/>
                <a:buNone/>
              </a:pPr>
              <a:t>19</a:t>
            </a:fld>
            <a:endParaRPr lang="fr-FR" altLang="fr-FR" smtClean="0">
              <a:latin typeface="Arial" panose="020B0604020202020204" pitchFamily="34" charset="0"/>
            </a:endParaRPr>
          </a:p>
        </p:txBody>
      </p:sp>
      <p:sp>
        <p:nvSpPr>
          <p:cNvPr id="55299"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de la 2</a:t>
            </a:r>
            <a:r>
              <a:rPr lang="fr-FR" altLang="fr-FR" baseline="30000" smtClean="0"/>
              <a:t>nde</a:t>
            </a:r>
            <a:r>
              <a:rPr lang="fr-FR" altLang="fr-FR" smtClean="0"/>
              <a:t> GT : A la fois une classe d’adaptation et de choix d’une voie générale ou technologique. Possibilité éventuelle de passerelle vers la voie pro, mais à certaines conditions</a:t>
            </a:r>
          </a:p>
        </p:txBody>
      </p:sp>
    </p:spTree>
    <p:extLst>
      <p:ext uri="{BB962C8B-B14F-4D97-AF65-F5344CB8AC3E}">
        <p14:creationId xmlns:p14="http://schemas.microsoft.com/office/powerpoint/2010/main" val="391975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0A0E182B-CA48-4196-A04F-80F906F85203}" type="slidenum">
              <a:rPr lang="fr-FR" altLang="fr-FR" smtClean="0">
                <a:latin typeface="Arial" panose="020B0604020202020204" pitchFamily="34" charset="0"/>
              </a:rPr>
              <a:pPr>
                <a:spcBef>
                  <a:spcPct val="0"/>
                </a:spcBef>
                <a:buClrTx/>
                <a:buFontTx/>
                <a:buNone/>
              </a:pPr>
              <a:t>20</a:t>
            </a:fld>
            <a:endParaRPr lang="fr-FR" altLang="fr-FR" smtClean="0">
              <a:latin typeface="Arial" panose="020B0604020202020204" pitchFamily="34" charset="0"/>
            </a:endParaRPr>
          </a:p>
        </p:txBody>
      </p:sp>
      <p:sp>
        <p:nvSpPr>
          <p:cNvPr id="57347" name="Text Box 1"/>
          <p:cNvSpPr txBox="1">
            <a:spLocks noChangeArrowheads="1"/>
          </p:cNvSpPr>
          <p:nvPr/>
        </p:nvSpPr>
        <p:spPr bwMode="auto">
          <a:xfrm>
            <a:off x="3848100" y="9432925"/>
            <a:ext cx="2943225"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359A00DC-2B0E-46DC-8497-C9245247589E}" type="slidenum">
              <a:rPr lang="fr-FR" altLang="fr-FR" b="0">
                <a:latin typeface="Arial" panose="020B0604020202020204" pitchFamily="34" charset="0"/>
              </a:rPr>
              <a:pPr algn="r" eaLnBrk="1" hangingPunct="1">
                <a:spcBef>
                  <a:spcPct val="0"/>
                </a:spcBef>
                <a:buClrTx/>
                <a:buFontTx/>
                <a:buNone/>
              </a:pPr>
              <a:t>20</a:t>
            </a:fld>
            <a:endParaRPr lang="fr-FR" altLang="fr-FR" b="0">
              <a:latin typeface="Arial" panose="020B0604020202020204" pitchFamily="34" charset="0"/>
            </a:endParaRPr>
          </a:p>
        </p:txBody>
      </p:sp>
      <p:sp>
        <p:nvSpPr>
          <p:cNvPr id="57348" name="Text Box 2"/>
          <p:cNvSpPr txBox="1">
            <a:spLocks noChangeArrowheads="1"/>
          </p:cNvSpPr>
          <p:nvPr/>
        </p:nvSpPr>
        <p:spPr bwMode="auto">
          <a:xfrm>
            <a:off x="3848100" y="9432925"/>
            <a:ext cx="2944813"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4F840000-43AC-44F1-8611-9012A4D0295A}" type="slidenum">
              <a:rPr lang="fr-FR" altLang="fr-FR" b="0">
                <a:latin typeface="Arial" panose="020B0604020202020204" pitchFamily="34" charset="0"/>
              </a:rPr>
              <a:pPr algn="r" eaLnBrk="1" hangingPunct="1">
                <a:spcBef>
                  <a:spcPct val="0"/>
                </a:spcBef>
                <a:buClrTx/>
                <a:buFontTx/>
                <a:buNone/>
              </a:pPr>
              <a:t>20</a:t>
            </a:fld>
            <a:endParaRPr lang="fr-FR" altLang="fr-FR" b="0">
              <a:latin typeface="Arial" panose="020B0604020202020204" pitchFamily="34" charset="0"/>
            </a:endParaRPr>
          </a:p>
        </p:txBody>
      </p:sp>
      <p:sp>
        <p:nvSpPr>
          <p:cNvPr id="57349" name="Text Box 3"/>
          <p:cNvSpPr txBox="1">
            <a:spLocks noChangeArrowheads="1"/>
          </p:cNvSpPr>
          <p:nvPr/>
        </p:nvSpPr>
        <p:spPr bwMode="auto">
          <a:xfrm>
            <a:off x="1131888" y="744538"/>
            <a:ext cx="4530725" cy="37242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57350" name="Text Box 4"/>
          <p:cNvSpPr>
            <a:spLocks noGrp="1" noChangeArrowheads="1"/>
          </p:cNvSpPr>
          <p:nvPr>
            <p:ph type="body"/>
          </p:nvPr>
        </p:nvSpPr>
        <p:spPr>
          <a:xfrm>
            <a:off x="679450" y="4718050"/>
            <a:ext cx="5435600" cy="446881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b="1" i="1" smtClean="0">
              <a:latin typeface="Arial" panose="020B0604020202020204" pitchFamily="34" charset="0"/>
            </a:endParaRP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smtClean="0">
                <a:latin typeface="Arial" panose="020B0604020202020204" pitchFamily="34" charset="0"/>
              </a:rPr>
              <a:t>Présentation représentant voie Générale ou Techno</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i="1" smtClean="0">
                <a:latin typeface="Arial" panose="020B0604020202020204" pitchFamily="34" charset="0"/>
              </a:rPr>
              <a:t>Orientation progressive</a:t>
            </a:r>
            <a:r>
              <a:rPr lang="fr-FR" altLang="fr-FR" smtClean="0">
                <a:latin typeface="Arial" panose="020B0604020202020204" pitchFamily="34" charset="0"/>
              </a:rPr>
              <a:t>:</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solidFill>
                  <a:srgbClr val="FFFFFF"/>
                </a:solidFill>
                <a:latin typeface="Arial" panose="020B0604020202020204" pitchFamily="34" charset="0"/>
              </a:rPr>
              <a:t>on choisit en fin de 3ème 2 </a:t>
            </a:r>
            <a:r>
              <a:rPr lang="fr-FR" altLang="fr-FR" smtClean="0">
                <a:latin typeface="Arial" panose="020B0604020202020204" pitchFamily="34" charset="0"/>
              </a:rPr>
              <a:t>enseignements </a:t>
            </a:r>
            <a:br>
              <a:rPr lang="fr-FR" altLang="fr-FR" smtClean="0">
                <a:latin typeface="Arial" panose="020B0604020202020204" pitchFamily="34" charset="0"/>
              </a:rPr>
            </a:br>
            <a:r>
              <a:rPr lang="fr-FR" altLang="fr-FR" smtClean="0">
                <a:latin typeface="Arial" panose="020B0604020202020204" pitchFamily="34" charset="0"/>
              </a:rPr>
              <a:t>de Détermination</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solidFill>
                  <a:srgbClr val="FFFFFF"/>
                </a:solidFill>
                <a:latin typeface="Arial" panose="020B0604020202020204" pitchFamily="34" charset="0"/>
              </a:rPr>
              <a:t>On passe d’abord  par une 2de de détermination, 	(Travail personnel important, autonomie)</a:t>
            </a:r>
          </a:p>
          <a:p>
            <a:pPr eaLnBrk="1" hangingPunct="1">
              <a:spcBef>
                <a:spcPts val="375"/>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z="1000" smtClean="0">
                <a:solidFill>
                  <a:srgbClr val="FFFFFF"/>
                </a:solidFill>
                <a:latin typeface="Arial" panose="020B0604020202020204" pitchFamily="34" charset="0"/>
              </a:rPr>
              <a:t>Puis par une 1ère générale (3) </a:t>
            </a:r>
            <a:r>
              <a:rPr lang="fr-FR" altLang="fr-FR" smtClean="0">
                <a:solidFill>
                  <a:srgbClr val="FFFF00"/>
                </a:solidFill>
                <a:latin typeface="Arial" panose="020B0604020202020204" pitchFamily="34" charset="0"/>
              </a:rPr>
              <a:t>ou</a:t>
            </a:r>
            <a:r>
              <a:rPr lang="fr-FR" altLang="fr-FR" sz="1000" smtClean="0">
                <a:solidFill>
                  <a:srgbClr val="FFFFFF"/>
                </a:solidFill>
                <a:latin typeface="Arial" panose="020B0604020202020204" pitchFamily="34" charset="0"/>
              </a:rPr>
              <a:t> technologique (8)</a:t>
            </a:r>
            <a:br>
              <a:rPr lang="fr-FR" altLang="fr-FR" sz="1000" smtClean="0">
                <a:solidFill>
                  <a:srgbClr val="FFFFFF"/>
                </a:solidFill>
                <a:latin typeface="Arial" panose="020B0604020202020204" pitchFamily="34" charset="0"/>
              </a:rPr>
            </a:br>
            <a:r>
              <a:rPr lang="fr-FR" altLang="fr-FR" sz="1000" smtClean="0">
                <a:solidFill>
                  <a:srgbClr val="FFFFFF"/>
                </a:solidFill>
                <a:latin typeface="Arial" panose="020B0604020202020204" pitchFamily="34" charset="0"/>
              </a:rPr>
              <a:t>avec la même série en terminale…</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solidFill>
                  <a:srgbClr val="FFFFFF"/>
                </a:solidFill>
                <a:latin typeface="Arial" panose="020B0604020202020204" pitchFamily="34" charset="0"/>
              </a:rPr>
              <a:t>Vers un bac général (3) </a:t>
            </a:r>
            <a:r>
              <a:rPr lang="fr-FR" altLang="fr-FR" smtClean="0">
                <a:solidFill>
                  <a:srgbClr val="FFFF00"/>
                </a:solidFill>
                <a:latin typeface="Arial" panose="020B0604020202020204" pitchFamily="34" charset="0"/>
              </a:rPr>
              <a:t>ou</a:t>
            </a:r>
            <a:r>
              <a:rPr lang="fr-FR" altLang="fr-FR" smtClean="0">
                <a:solidFill>
                  <a:srgbClr val="FFFFFF"/>
                </a:solidFill>
                <a:latin typeface="Arial" panose="020B0604020202020204" pitchFamily="34" charset="0"/>
              </a:rPr>
              <a:t> technologique (8)</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solidFill>
                  <a:srgbClr val="FFFFFF"/>
                </a:solidFill>
                <a:latin typeface="Arial" panose="020B0604020202020204" pitchFamily="34" charset="0"/>
              </a:rPr>
              <a:t>Pour des études supérieures</a:t>
            </a:r>
          </a:p>
          <a:p>
            <a:pPr eaLnBrk="1" hangingPunct="1">
              <a:spcBef>
                <a:spcPts val="375"/>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sz="1000" smtClean="0">
              <a:solidFill>
                <a:srgbClr val="FFFFFF"/>
              </a:solidFill>
              <a:latin typeface="Arial" panose="020B0604020202020204" pitchFamily="34" charset="0"/>
            </a:endParaRPr>
          </a:p>
          <a:p>
            <a:pPr eaLnBrk="1" hangingPunct="1">
              <a:spcBef>
                <a:spcPts val="375"/>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sz="1000" smtClean="0">
              <a:solidFill>
                <a:srgbClr val="FFFFFF"/>
              </a:solidFill>
              <a:latin typeface="Arial" panose="020B0604020202020204" pitchFamily="34" charset="0"/>
            </a:endParaRP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solidFill>
                  <a:srgbClr val="FFFFFF"/>
                </a:solidFill>
                <a:latin typeface="Arial" panose="020B0604020202020204" pitchFamily="34" charset="0"/>
              </a:rPr>
              <a:t>Importance des enseignements généraux</a:t>
            </a:r>
            <a:br>
              <a:rPr lang="fr-FR" altLang="fr-FR" smtClean="0">
                <a:solidFill>
                  <a:srgbClr val="FFFFFF"/>
                </a:solidFill>
                <a:latin typeface="Arial" panose="020B0604020202020204" pitchFamily="34" charset="0"/>
              </a:rPr>
            </a:br>
            <a:r>
              <a:rPr lang="fr-FR" altLang="fr-FR" smtClean="0">
                <a:solidFill>
                  <a:srgbClr val="FFFFFF"/>
                </a:solidFill>
                <a:latin typeface="Arial" panose="020B0604020202020204" pitchFamily="34" charset="0"/>
              </a:rPr>
              <a:t>Français, Maths, Histoire-Géographie, Langue Vivante ….</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smtClean="0">
              <a:solidFill>
                <a:srgbClr val="FFFFFF"/>
              </a:solidFill>
              <a:latin typeface="Arial" panose="020B0604020202020204" pitchFamily="34" charset="0"/>
            </a:endParaRPr>
          </a:p>
        </p:txBody>
      </p:sp>
    </p:spTree>
    <p:extLst>
      <p:ext uri="{BB962C8B-B14F-4D97-AF65-F5344CB8AC3E}">
        <p14:creationId xmlns:p14="http://schemas.microsoft.com/office/powerpoint/2010/main" val="38667071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BFE09121-9D08-40E7-82F1-6553E9ABB313}" type="slidenum">
              <a:rPr lang="fr-FR" altLang="fr-FR" smtClean="0">
                <a:latin typeface="Arial" panose="020B0604020202020204" pitchFamily="34" charset="0"/>
              </a:rPr>
              <a:pPr>
                <a:spcBef>
                  <a:spcPct val="0"/>
                </a:spcBef>
                <a:buClrTx/>
                <a:buFontTx/>
                <a:buNone/>
              </a:pPr>
              <a:t>22</a:t>
            </a:fld>
            <a:endParaRPr lang="fr-FR" altLang="fr-FR" smtClean="0">
              <a:latin typeface="Arial" panose="020B0604020202020204" pitchFamily="34" charset="0"/>
            </a:endParaRPr>
          </a:p>
        </p:txBody>
      </p:sp>
      <p:sp>
        <p:nvSpPr>
          <p:cNvPr id="67587"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88"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représentant voie générale</a:t>
            </a:r>
          </a:p>
          <a:p>
            <a:r>
              <a:rPr lang="fr-FR" altLang="fr-FR" smtClean="0"/>
              <a:t>Marquer une différence dans le choix de la part de certaines disciplines par rapport à d’autres, mais un tronc commun aux différents bacs généraux</a:t>
            </a:r>
          </a:p>
        </p:txBody>
      </p:sp>
    </p:spTree>
    <p:extLst>
      <p:ext uri="{BB962C8B-B14F-4D97-AF65-F5344CB8AC3E}">
        <p14:creationId xmlns:p14="http://schemas.microsoft.com/office/powerpoint/2010/main" val="2135223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557491B7-CC03-4D5D-B07D-7B74FF5B3B79}" type="slidenum">
              <a:rPr lang="fr-FR" altLang="fr-FR" smtClean="0">
                <a:latin typeface="Arial" panose="020B0604020202020204" pitchFamily="34" charset="0"/>
              </a:rPr>
              <a:pPr>
                <a:spcBef>
                  <a:spcPct val="0"/>
                </a:spcBef>
                <a:buClrTx/>
                <a:buFontTx/>
                <a:buNone/>
              </a:pPr>
              <a:t>23</a:t>
            </a:fld>
            <a:endParaRPr lang="fr-FR" altLang="fr-FR" smtClean="0">
              <a:latin typeface="Arial" panose="020B0604020202020204" pitchFamily="34" charset="0"/>
            </a:endParaRPr>
          </a:p>
        </p:txBody>
      </p:sp>
      <p:sp>
        <p:nvSpPr>
          <p:cNvPr id="65539" name="Text Box 1"/>
          <p:cNvSpPr txBox="1">
            <a:spLocks noChangeArrowheads="1"/>
          </p:cNvSpPr>
          <p:nvPr/>
        </p:nvSpPr>
        <p:spPr bwMode="auto">
          <a:xfrm>
            <a:off x="3848100" y="9432925"/>
            <a:ext cx="2943225"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F7B4F7ED-0930-48AF-87F2-BAC902B7ADFE}" type="slidenum">
              <a:rPr lang="fr-FR" altLang="fr-FR" b="0">
                <a:latin typeface="Arial" panose="020B0604020202020204" pitchFamily="34" charset="0"/>
              </a:rPr>
              <a:pPr algn="r" eaLnBrk="1" hangingPunct="1">
                <a:spcBef>
                  <a:spcPct val="0"/>
                </a:spcBef>
                <a:buClrTx/>
                <a:buFontTx/>
                <a:buNone/>
              </a:pPr>
              <a:t>23</a:t>
            </a:fld>
            <a:endParaRPr lang="fr-FR" altLang="fr-FR" b="0">
              <a:latin typeface="Arial" panose="020B0604020202020204" pitchFamily="34" charset="0"/>
            </a:endParaRPr>
          </a:p>
        </p:txBody>
      </p:sp>
      <p:sp>
        <p:nvSpPr>
          <p:cNvPr id="65540" name="Rectangle 2"/>
          <p:cNvSpPr>
            <a:spLocks noGrp="1" noRot="1" noChangeAspect="1" noChangeArrowheads="1" noTextEdit="1"/>
          </p:cNvSpPr>
          <p:nvPr>
            <p:ph type="sldImg"/>
          </p:nvPr>
        </p:nvSpPr>
        <p:spPr>
          <a:xfrm>
            <a:off x="922338" y="774700"/>
            <a:ext cx="4951412" cy="3713163"/>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41" name="Text Box 3"/>
          <p:cNvSpPr>
            <a:spLocks noGrp="1" noChangeArrowheads="1"/>
          </p:cNvSpPr>
          <p:nvPr>
            <p:ph type="body" idx="1"/>
          </p:nvPr>
        </p:nvSpPr>
        <p:spPr>
          <a:xfrm>
            <a:off x="906463" y="4722813"/>
            <a:ext cx="4981575" cy="4487862"/>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t>Présentation représentant voie techno</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t>Importance du travail en TP, de l’utilisation des documents pour appuyer sa réflexion, de sorties (Bac STAV)</a:t>
            </a:r>
          </a:p>
        </p:txBody>
      </p:sp>
    </p:spTree>
    <p:extLst>
      <p:ext uri="{BB962C8B-B14F-4D97-AF65-F5344CB8AC3E}">
        <p14:creationId xmlns:p14="http://schemas.microsoft.com/office/powerpoint/2010/main" val="12453670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86D5C454-E083-47FA-AA40-6C7372F033FD}" type="slidenum">
              <a:rPr lang="fr-FR" altLang="fr-FR" smtClean="0">
                <a:latin typeface="Arial" panose="020B0604020202020204" pitchFamily="34" charset="0"/>
              </a:rPr>
              <a:pPr>
                <a:spcBef>
                  <a:spcPct val="0"/>
                </a:spcBef>
                <a:buClrTx/>
                <a:buFontTx/>
                <a:buNone/>
              </a:pPr>
              <a:t>25</a:t>
            </a:fld>
            <a:endParaRPr lang="fr-FR" altLang="fr-FR" smtClean="0">
              <a:latin typeface="Arial" panose="020B0604020202020204" pitchFamily="34" charset="0"/>
            </a:endParaRPr>
          </a:p>
        </p:txBody>
      </p:sp>
      <p:sp>
        <p:nvSpPr>
          <p:cNvPr id="61443" name="Text Box 1"/>
          <p:cNvSpPr txBox="1">
            <a:spLocks noChangeArrowheads="1"/>
          </p:cNvSpPr>
          <p:nvPr/>
        </p:nvSpPr>
        <p:spPr bwMode="auto">
          <a:xfrm>
            <a:off x="3848100" y="9432925"/>
            <a:ext cx="2943225"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43723924-AF2D-4AF4-A404-B66DCA5288BA}" type="slidenum">
              <a:rPr lang="fr-FR" altLang="fr-FR" b="0">
                <a:latin typeface="Arial" panose="020B0604020202020204" pitchFamily="34" charset="0"/>
              </a:rPr>
              <a:pPr algn="r" eaLnBrk="1" hangingPunct="1">
                <a:spcBef>
                  <a:spcPct val="0"/>
                </a:spcBef>
                <a:buClrTx/>
                <a:buFontTx/>
                <a:buNone/>
              </a:pPr>
              <a:t>25</a:t>
            </a:fld>
            <a:endParaRPr lang="fr-FR" altLang="fr-FR" b="0">
              <a:latin typeface="Arial" panose="020B0604020202020204" pitchFamily="34" charset="0"/>
            </a:endParaRPr>
          </a:p>
        </p:txBody>
      </p:sp>
      <p:sp>
        <p:nvSpPr>
          <p:cNvPr id="61444" name="Text Box 2"/>
          <p:cNvSpPr txBox="1">
            <a:spLocks noChangeArrowheads="1"/>
          </p:cNvSpPr>
          <p:nvPr/>
        </p:nvSpPr>
        <p:spPr bwMode="auto">
          <a:xfrm>
            <a:off x="3848100" y="9432925"/>
            <a:ext cx="2944813"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654BDA48-E92D-4242-A92A-840D41A7885F}" type="slidenum">
              <a:rPr lang="fr-FR" altLang="fr-FR" b="0">
                <a:latin typeface="Arial" panose="020B0604020202020204" pitchFamily="34" charset="0"/>
              </a:rPr>
              <a:pPr algn="r" eaLnBrk="1" hangingPunct="1">
                <a:spcBef>
                  <a:spcPct val="0"/>
                </a:spcBef>
                <a:buClrTx/>
                <a:buFontTx/>
                <a:buNone/>
              </a:pPr>
              <a:t>25</a:t>
            </a:fld>
            <a:endParaRPr lang="fr-FR" altLang="fr-FR" b="0">
              <a:latin typeface="Arial" panose="020B0604020202020204" pitchFamily="34" charset="0"/>
            </a:endParaRPr>
          </a:p>
        </p:txBody>
      </p:sp>
      <p:sp>
        <p:nvSpPr>
          <p:cNvPr id="61445" name="Text Box 3"/>
          <p:cNvSpPr txBox="1">
            <a:spLocks noChangeArrowheads="1"/>
          </p:cNvSpPr>
          <p:nvPr/>
        </p:nvSpPr>
        <p:spPr bwMode="auto">
          <a:xfrm>
            <a:off x="1131888" y="744538"/>
            <a:ext cx="4530725" cy="37242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1446" name="Text Box 4"/>
          <p:cNvSpPr>
            <a:spLocks noGrp="1" noChangeArrowheads="1"/>
          </p:cNvSpPr>
          <p:nvPr>
            <p:ph type="body"/>
          </p:nvPr>
        </p:nvSpPr>
        <p:spPr>
          <a:xfrm>
            <a:off x="679450" y="4718050"/>
            <a:ext cx="5435600" cy="446881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smtClean="0">
                <a:solidFill>
                  <a:srgbClr val="CCCCFF"/>
                </a:solidFill>
              </a:rPr>
              <a:t>Présentation représentant voie générale</a:t>
            </a:r>
          </a:p>
          <a:p>
            <a:pPr algn="ctr">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b="1" smtClean="0">
                <a:solidFill>
                  <a:srgbClr val="CCCCFF"/>
                </a:solidFill>
              </a:rPr>
              <a:t>Les programmes des bacs généraux ES, L, et S </a:t>
            </a:r>
            <a:r>
              <a:rPr lang="fr-FR" altLang="fr-FR" smtClean="0">
                <a:solidFill>
                  <a:srgbClr val="CCCCFF"/>
                </a:solidFill>
              </a:rPr>
              <a:t>vous dotent d'une solide culture générale, de bonnes capacités d'expression écrite et de méthodes de travail utiles pour suivre des études supérieures. </a:t>
            </a:r>
          </a:p>
          <a:p>
            <a:pPr>
              <a:spcBef>
                <a:spcPct val="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solidFill>
                  <a:srgbClr val="CCCCFF"/>
                </a:solidFill>
              </a:rPr>
              <a:t>Vous choisissez votre série en fonction de vos </a:t>
            </a:r>
            <a:r>
              <a:rPr lang="fr-FR" altLang="fr-FR" b="1" i="1" smtClean="0">
                <a:solidFill>
                  <a:srgbClr val="CCCCFF"/>
                </a:solidFill>
              </a:rPr>
              <a:t>centres d'intérêt</a:t>
            </a:r>
            <a:r>
              <a:rPr lang="fr-FR" altLang="fr-FR" smtClean="0">
                <a:solidFill>
                  <a:srgbClr val="CCCCFF"/>
                </a:solidFill>
              </a:rPr>
              <a:t>, des </a:t>
            </a:r>
            <a:r>
              <a:rPr lang="fr-FR" altLang="fr-FR" b="1" i="1" smtClean="0">
                <a:solidFill>
                  <a:srgbClr val="CCCCFF"/>
                </a:solidFill>
              </a:rPr>
              <a:t>matières dominantes</a:t>
            </a:r>
            <a:r>
              <a:rPr lang="fr-FR" altLang="fr-FR" smtClean="0">
                <a:solidFill>
                  <a:srgbClr val="CCCCFF"/>
                </a:solidFill>
              </a:rPr>
              <a:t> et des poursuites d'études que vous envisagez</a:t>
            </a:r>
            <a:r>
              <a:rPr lang="fr-FR" altLang="fr-FR" b="1" smtClean="0">
                <a:solidFill>
                  <a:srgbClr val="CCCCFF"/>
                </a:solidFill>
              </a:rPr>
              <a:t>. </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b="1" smtClean="0">
              <a:latin typeface="Arial" panose="020B0604020202020204" pitchFamily="34" charset="0"/>
            </a:endParaRP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solidFill>
                  <a:srgbClr val="CCCCFF"/>
                </a:solidFill>
              </a:rPr>
              <a:t>Je sais que j’aurai un </a:t>
            </a:r>
            <a:r>
              <a:rPr lang="fr-FR" altLang="fr-FR" b="1" i="1" smtClean="0">
                <a:solidFill>
                  <a:srgbClr val="CCCCFF"/>
                </a:solidFill>
              </a:rPr>
              <a:t>travail approfondi</a:t>
            </a:r>
            <a:r>
              <a:rPr lang="fr-FR" altLang="fr-FR" smtClean="0">
                <a:solidFill>
                  <a:srgbClr val="CCCCFF"/>
                </a:solidFill>
              </a:rPr>
              <a:t> à fournir en dehors des heures de cours. Je dois aimer travailler mes disciplines </a:t>
            </a:r>
            <a:r>
              <a:rPr lang="fr-FR" altLang="fr-FR" b="1" i="1" smtClean="0">
                <a:solidFill>
                  <a:srgbClr val="CCCCFF"/>
                </a:solidFill>
              </a:rPr>
              <a:t>scolaires</a:t>
            </a:r>
            <a:r>
              <a:rPr lang="fr-FR" altLang="fr-FR" smtClean="0">
                <a:solidFill>
                  <a:srgbClr val="CCCCFF"/>
                </a:solidFill>
              </a:rPr>
              <a:t>.</a:t>
            </a:r>
          </a:p>
        </p:txBody>
      </p:sp>
    </p:spTree>
    <p:extLst>
      <p:ext uri="{BB962C8B-B14F-4D97-AF65-F5344CB8AC3E}">
        <p14:creationId xmlns:p14="http://schemas.microsoft.com/office/powerpoint/2010/main" val="38690493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C556F111-D599-4F6B-925A-F891C9075504}" type="slidenum">
              <a:rPr lang="fr-FR" altLang="fr-FR" smtClean="0">
                <a:latin typeface="Arial" panose="020B0604020202020204" pitchFamily="34" charset="0"/>
              </a:rPr>
              <a:pPr>
                <a:spcBef>
                  <a:spcPct val="0"/>
                </a:spcBef>
                <a:buClrTx/>
                <a:buFontTx/>
                <a:buNone/>
              </a:pPr>
              <a:t>26</a:t>
            </a:fld>
            <a:endParaRPr lang="fr-FR" altLang="fr-FR" smtClean="0">
              <a:latin typeface="Arial" panose="020B0604020202020204" pitchFamily="34" charset="0"/>
            </a:endParaRPr>
          </a:p>
        </p:txBody>
      </p:sp>
      <p:sp>
        <p:nvSpPr>
          <p:cNvPr id="63491"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2"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représentant voie techno</a:t>
            </a:r>
          </a:p>
        </p:txBody>
      </p:sp>
    </p:spTree>
    <p:extLst>
      <p:ext uri="{BB962C8B-B14F-4D97-AF65-F5344CB8AC3E}">
        <p14:creationId xmlns:p14="http://schemas.microsoft.com/office/powerpoint/2010/main" val="893511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BE86DADA-02D1-4E1D-BDCF-F01D2F778EB2}" type="slidenum">
              <a:rPr lang="fr-FR" altLang="fr-FR" smtClean="0">
                <a:latin typeface="Arial" panose="020B0604020202020204" pitchFamily="34" charset="0"/>
              </a:rPr>
              <a:pPr>
                <a:spcBef>
                  <a:spcPct val="0"/>
                </a:spcBef>
                <a:buClrTx/>
                <a:buFontTx/>
                <a:buNone/>
              </a:pPr>
              <a:t>27</a:t>
            </a:fld>
            <a:endParaRPr lang="fr-FR" altLang="fr-FR" smtClean="0">
              <a:latin typeface="Arial" panose="020B0604020202020204" pitchFamily="34" charset="0"/>
            </a:endParaRPr>
          </a:p>
        </p:txBody>
      </p:sp>
      <p:sp>
        <p:nvSpPr>
          <p:cNvPr id="69635" name="Text Box 1"/>
          <p:cNvSpPr txBox="1">
            <a:spLocks noChangeArrowheads="1"/>
          </p:cNvSpPr>
          <p:nvPr/>
        </p:nvSpPr>
        <p:spPr bwMode="auto">
          <a:xfrm>
            <a:off x="3848100" y="9432925"/>
            <a:ext cx="2943225"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FBB26309-FD88-41D5-A99D-92C74171619A}" type="slidenum">
              <a:rPr lang="fr-FR" altLang="fr-FR" b="0">
                <a:latin typeface="Arial" panose="020B0604020202020204" pitchFamily="34" charset="0"/>
              </a:rPr>
              <a:pPr algn="r" eaLnBrk="1" hangingPunct="1">
                <a:spcBef>
                  <a:spcPct val="0"/>
                </a:spcBef>
                <a:buClrTx/>
                <a:buFontTx/>
                <a:buNone/>
              </a:pPr>
              <a:t>27</a:t>
            </a:fld>
            <a:endParaRPr lang="fr-FR" altLang="fr-FR" b="0">
              <a:latin typeface="Arial" panose="020B0604020202020204" pitchFamily="34" charset="0"/>
            </a:endParaRPr>
          </a:p>
        </p:txBody>
      </p:sp>
      <p:sp>
        <p:nvSpPr>
          <p:cNvPr id="69636" name="Rectangle 2"/>
          <p:cNvSpPr>
            <a:spLocks noGrp="1" noRot="1" noChangeAspect="1" noChangeArrowheads="1" noTextEdit="1"/>
          </p:cNvSpPr>
          <p:nvPr>
            <p:ph type="sldImg"/>
          </p:nvPr>
        </p:nvSpPr>
        <p:spPr>
          <a:xfrm>
            <a:off x="914400" y="744538"/>
            <a:ext cx="4965700" cy="372427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7" name="Text Box 3"/>
          <p:cNvSpPr>
            <a:spLocks noGrp="1" noChangeArrowheads="1"/>
          </p:cNvSpPr>
          <p:nvPr>
            <p:ph type="body" idx="1"/>
          </p:nvPr>
        </p:nvSpPr>
        <p:spPr>
          <a:xfrm>
            <a:off x="679450" y="4718050"/>
            <a:ext cx="5435600" cy="446881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t>Présentation représentant voie techno</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t>Des bacs plus précis, des domaines explorées moins larges sur les disciplines générales, mais des disciplines non abordées en bac généraux. Les élèves sont plus au fait de connaissances appliquées qui leur permettent d’être plus à l’aise sur des DUT.</a:t>
            </a:r>
          </a:p>
        </p:txBody>
      </p:sp>
    </p:spTree>
    <p:extLst>
      <p:ext uri="{BB962C8B-B14F-4D97-AF65-F5344CB8AC3E}">
        <p14:creationId xmlns:p14="http://schemas.microsoft.com/office/powerpoint/2010/main" val="9890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A887922F-893D-4913-9786-904E697EC896}" type="slidenum">
              <a:rPr lang="fr-FR" altLang="fr-FR" smtClean="0">
                <a:latin typeface="Arial" panose="020B0604020202020204" pitchFamily="34" charset="0"/>
              </a:rPr>
              <a:pPr>
                <a:spcBef>
                  <a:spcPct val="0"/>
                </a:spcBef>
                <a:buClrTx/>
                <a:buFontTx/>
                <a:buNone/>
              </a:pPr>
              <a:t>3</a:t>
            </a:fld>
            <a:endParaRPr lang="fr-FR" altLang="fr-FR" smtClean="0">
              <a:latin typeface="Arial" panose="020B0604020202020204" pitchFamily="34" charset="0"/>
            </a:endParaRPr>
          </a:p>
        </p:txBody>
      </p:sp>
      <p:sp>
        <p:nvSpPr>
          <p:cNvPr id="25603"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4"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CIO</a:t>
            </a:r>
          </a:p>
        </p:txBody>
      </p:sp>
    </p:spTree>
    <p:extLst>
      <p:ext uri="{BB962C8B-B14F-4D97-AF65-F5344CB8AC3E}">
        <p14:creationId xmlns:p14="http://schemas.microsoft.com/office/powerpoint/2010/main" val="3721035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61FBB6D8-096D-4C46-A242-8C271A8FA2D5}" type="slidenum">
              <a:rPr lang="fr-FR" altLang="fr-FR" smtClean="0">
                <a:latin typeface="Arial" panose="020B0604020202020204" pitchFamily="34" charset="0"/>
              </a:rPr>
              <a:pPr>
                <a:spcBef>
                  <a:spcPct val="0"/>
                </a:spcBef>
                <a:buClrTx/>
                <a:buFontTx/>
                <a:buNone/>
              </a:pPr>
              <a:t>36</a:t>
            </a:fld>
            <a:endParaRPr lang="fr-FR" altLang="fr-FR" smtClean="0">
              <a:latin typeface="Arial" panose="020B0604020202020204" pitchFamily="34" charset="0"/>
            </a:endParaRPr>
          </a:p>
        </p:txBody>
      </p:sp>
      <p:sp>
        <p:nvSpPr>
          <p:cNvPr id="77827"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7828"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au choix : un provi ou un principal</a:t>
            </a:r>
          </a:p>
          <a:p>
            <a:r>
              <a:rPr lang="fr-FR" altLang="fr-FR" smtClean="0"/>
              <a:t>Importance des mini-stages et des périodes des portes ouvertes</a:t>
            </a:r>
          </a:p>
          <a:p>
            <a:r>
              <a:rPr lang="fr-FR" altLang="fr-FR" smtClean="0"/>
              <a:t>Importance du dossier scolaire à tous les niveaux</a:t>
            </a:r>
          </a:p>
        </p:txBody>
      </p:sp>
    </p:spTree>
    <p:extLst>
      <p:ext uri="{BB962C8B-B14F-4D97-AF65-F5344CB8AC3E}">
        <p14:creationId xmlns:p14="http://schemas.microsoft.com/office/powerpoint/2010/main" val="1932476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D12A590B-646C-4876-BFB6-14D79884F90B}" type="slidenum">
              <a:rPr lang="fr-FR" altLang="fr-FR" smtClean="0">
                <a:latin typeface="Arial" panose="020B0604020202020204" pitchFamily="34" charset="0"/>
              </a:rPr>
              <a:pPr>
                <a:spcBef>
                  <a:spcPct val="0"/>
                </a:spcBef>
                <a:buClrTx/>
                <a:buFontTx/>
                <a:buNone/>
              </a:pPr>
              <a:t>7</a:t>
            </a:fld>
            <a:endParaRPr lang="fr-FR" altLang="fr-FR" smtClean="0">
              <a:latin typeface="Arial" panose="020B0604020202020204" pitchFamily="34" charset="0"/>
            </a:endParaRPr>
          </a:p>
        </p:txBody>
      </p:sp>
      <p:sp>
        <p:nvSpPr>
          <p:cNvPr id="33795"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3796"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CIO : parler de l’ONISEP et de FOLIOS : indispensable d’y aller, notamment pour connaître la voie pro</a:t>
            </a:r>
          </a:p>
        </p:txBody>
      </p:sp>
    </p:spTree>
    <p:extLst>
      <p:ext uri="{BB962C8B-B14F-4D97-AF65-F5344CB8AC3E}">
        <p14:creationId xmlns:p14="http://schemas.microsoft.com/office/powerpoint/2010/main" val="1515426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6DB54357-913A-47AC-A7E9-05E8D284C686}" type="slidenum">
              <a:rPr lang="fr-FR" altLang="fr-FR" smtClean="0">
                <a:latin typeface="Arial" panose="020B0604020202020204" pitchFamily="34" charset="0"/>
              </a:rPr>
              <a:pPr>
                <a:spcBef>
                  <a:spcPct val="0"/>
                </a:spcBef>
                <a:buClrTx/>
                <a:buFontTx/>
                <a:buNone/>
              </a:pPr>
              <a:t>8</a:t>
            </a:fld>
            <a:endParaRPr lang="fr-FR" altLang="fr-FR" smtClean="0">
              <a:latin typeface="Arial" panose="020B0604020202020204" pitchFamily="34" charset="0"/>
            </a:endParaRPr>
          </a:p>
        </p:txBody>
      </p:sp>
      <p:sp>
        <p:nvSpPr>
          <p:cNvPr id="35843"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4"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représentant voie pro</a:t>
            </a:r>
          </a:p>
        </p:txBody>
      </p:sp>
    </p:spTree>
    <p:extLst>
      <p:ext uri="{BB962C8B-B14F-4D97-AF65-F5344CB8AC3E}">
        <p14:creationId xmlns:p14="http://schemas.microsoft.com/office/powerpoint/2010/main" val="2065634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FAB5722F-F131-4AA5-A4EF-E3F14F260BB5}" type="slidenum">
              <a:rPr lang="fr-FR" altLang="fr-FR" smtClean="0">
                <a:latin typeface="Arial" panose="020B0604020202020204" pitchFamily="34" charset="0"/>
              </a:rPr>
              <a:pPr>
                <a:spcBef>
                  <a:spcPct val="0"/>
                </a:spcBef>
                <a:buClrTx/>
                <a:buFontTx/>
                <a:buNone/>
              </a:pPr>
              <a:t>9</a:t>
            </a:fld>
            <a:endParaRPr lang="fr-FR" altLang="fr-FR" smtClean="0">
              <a:latin typeface="Arial" panose="020B0604020202020204" pitchFamily="34" charset="0"/>
            </a:endParaRPr>
          </a:p>
        </p:txBody>
      </p:sp>
      <p:sp>
        <p:nvSpPr>
          <p:cNvPr id="37891" name="Text Box 1"/>
          <p:cNvSpPr txBox="1">
            <a:spLocks noChangeArrowheads="1"/>
          </p:cNvSpPr>
          <p:nvPr/>
        </p:nvSpPr>
        <p:spPr bwMode="auto">
          <a:xfrm>
            <a:off x="3848100" y="9432925"/>
            <a:ext cx="2943225"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1FEC4090-13D8-473D-AB3B-3DC7D7EEBCA4}" type="slidenum">
              <a:rPr lang="fr-FR" altLang="fr-FR" b="0">
                <a:latin typeface="Arial" panose="020B0604020202020204" pitchFamily="34" charset="0"/>
              </a:rPr>
              <a:pPr algn="r" eaLnBrk="1" hangingPunct="1">
                <a:spcBef>
                  <a:spcPct val="0"/>
                </a:spcBef>
                <a:buClrTx/>
                <a:buFontTx/>
                <a:buNone/>
              </a:pPr>
              <a:t>9</a:t>
            </a:fld>
            <a:endParaRPr lang="fr-FR" altLang="fr-FR" b="0">
              <a:latin typeface="Arial" panose="020B0604020202020204" pitchFamily="34" charset="0"/>
            </a:endParaRPr>
          </a:p>
        </p:txBody>
      </p:sp>
      <p:sp>
        <p:nvSpPr>
          <p:cNvPr id="37892" name="Text Box 2"/>
          <p:cNvSpPr txBox="1">
            <a:spLocks noChangeArrowheads="1"/>
          </p:cNvSpPr>
          <p:nvPr/>
        </p:nvSpPr>
        <p:spPr bwMode="auto">
          <a:xfrm>
            <a:off x="3848100" y="9432925"/>
            <a:ext cx="2944813"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E28CCFC8-30B8-4CCD-8C94-681370EB943F}" type="slidenum">
              <a:rPr lang="fr-FR" altLang="fr-FR" b="0">
                <a:latin typeface="Arial" panose="020B0604020202020204" pitchFamily="34" charset="0"/>
              </a:rPr>
              <a:pPr algn="r" eaLnBrk="1" hangingPunct="1">
                <a:spcBef>
                  <a:spcPct val="0"/>
                </a:spcBef>
                <a:buClrTx/>
                <a:buFontTx/>
                <a:buNone/>
              </a:pPr>
              <a:t>9</a:t>
            </a:fld>
            <a:endParaRPr lang="fr-FR" altLang="fr-FR" b="0">
              <a:latin typeface="Arial" panose="020B0604020202020204" pitchFamily="34" charset="0"/>
            </a:endParaRPr>
          </a:p>
        </p:txBody>
      </p:sp>
      <p:sp>
        <p:nvSpPr>
          <p:cNvPr id="37893" name="Text Box 3"/>
          <p:cNvSpPr txBox="1">
            <a:spLocks noChangeArrowheads="1"/>
          </p:cNvSpPr>
          <p:nvPr/>
        </p:nvSpPr>
        <p:spPr bwMode="auto">
          <a:xfrm>
            <a:off x="1131888" y="744538"/>
            <a:ext cx="4530725" cy="372427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7894" name="Text Box 4"/>
          <p:cNvSpPr>
            <a:spLocks noGrp="1" noChangeArrowheads="1"/>
          </p:cNvSpPr>
          <p:nvPr>
            <p:ph type="body"/>
          </p:nvPr>
        </p:nvSpPr>
        <p:spPr>
          <a:xfrm>
            <a:off x="679450" y="4718050"/>
            <a:ext cx="5435600" cy="446881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latin typeface="Arial" panose="020B0604020202020204" pitchFamily="34" charset="0"/>
              </a:rPr>
              <a:t>Présentation représentant Voie Pro</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latin typeface="Arial" panose="020B0604020202020204" pitchFamily="34" charset="0"/>
              </a:rPr>
              <a:t>Plusieurs diplômes,en voie </a:t>
            </a:r>
            <a:r>
              <a:rPr lang="fr-FR" altLang="fr-FR" b="1" smtClean="0">
                <a:latin typeface="Arial" panose="020B0604020202020204" pitchFamily="34" charset="0"/>
              </a:rPr>
              <a:t>professionnelle</a:t>
            </a:r>
            <a:r>
              <a:rPr lang="fr-FR" altLang="fr-FR" smtClean="0">
                <a:latin typeface="Arial" panose="020B0604020202020204" pitchFamily="34" charset="0"/>
              </a:rPr>
              <a:t>, à ne pas confondre avec </a:t>
            </a:r>
            <a:r>
              <a:rPr lang="fr-FR" altLang="fr-FR" b="1" smtClean="0">
                <a:latin typeface="Arial" panose="020B0604020202020204" pitchFamily="34" charset="0"/>
              </a:rPr>
              <a:t>technologique</a:t>
            </a:r>
            <a:r>
              <a:rPr lang="fr-FR" altLang="fr-FR" smtClean="0">
                <a:latin typeface="Arial" panose="020B0604020202020204" pitchFamily="34" charset="0"/>
              </a:rPr>
              <a:t> (qui , elle se fait après une seconde Générale </a:t>
            </a:r>
            <a:r>
              <a:rPr lang="fr-FR" altLang="fr-FR" b="1" smtClean="0">
                <a:latin typeface="Arial" panose="020B0604020202020204" pitchFamily="34" charset="0"/>
              </a:rPr>
              <a:t>et </a:t>
            </a:r>
            <a:r>
              <a:rPr lang="fr-FR" altLang="fr-FR" smtClean="0">
                <a:latin typeface="Arial" panose="020B0604020202020204" pitchFamily="34" charset="0"/>
              </a:rPr>
              <a:t>technologique) soit de </a:t>
            </a:r>
            <a:r>
              <a:rPr lang="fr-FR" altLang="fr-FR" b="1" smtClean="0">
                <a:latin typeface="Arial" panose="020B0604020202020204" pitchFamily="34" charset="0"/>
              </a:rPr>
              <a:t>niveau V</a:t>
            </a:r>
            <a:r>
              <a:rPr lang="fr-FR" altLang="fr-FR" smtClean="0">
                <a:latin typeface="Arial" panose="020B0604020202020204" pitchFamily="34" charset="0"/>
              </a:rPr>
              <a:t> (CAP, BEP) soit de </a:t>
            </a:r>
            <a:r>
              <a:rPr lang="fr-FR" altLang="fr-FR" b="1" smtClean="0">
                <a:latin typeface="Arial" panose="020B0604020202020204" pitchFamily="34" charset="0"/>
              </a:rPr>
              <a:t>niveau IV</a:t>
            </a:r>
            <a:r>
              <a:rPr lang="fr-FR" altLang="fr-FR" smtClean="0">
                <a:latin typeface="Arial" panose="020B0604020202020204" pitchFamily="34" charset="0"/>
              </a:rPr>
              <a:t> (bac pro)</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FR" altLang="fr-FR" smtClean="0">
              <a:latin typeface="Arial" panose="020B0604020202020204" pitchFamily="34" charset="0"/>
            </a:endParaRP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smtClean="0">
                <a:latin typeface="Arial" panose="020B0604020202020204" pitchFamily="34" charset="0"/>
              </a:rPr>
              <a:t>Ens.professionnels y compris l’enseignement général lié au professionnel (env. 1.5H)</a:t>
            </a:r>
          </a:p>
        </p:txBody>
      </p:sp>
    </p:spTree>
    <p:extLst>
      <p:ext uri="{BB962C8B-B14F-4D97-AF65-F5344CB8AC3E}">
        <p14:creationId xmlns:p14="http://schemas.microsoft.com/office/powerpoint/2010/main" val="2539488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A7BCD560-CE86-4755-83A8-8DBC65B8061A}" type="slidenum">
              <a:rPr lang="fr-FR" altLang="fr-FR" smtClean="0">
                <a:latin typeface="Arial" panose="020B0604020202020204" pitchFamily="34" charset="0"/>
              </a:rPr>
              <a:pPr>
                <a:spcBef>
                  <a:spcPct val="0"/>
                </a:spcBef>
                <a:buClrTx/>
                <a:buFontTx/>
                <a:buNone/>
              </a:pPr>
              <a:t>11</a:t>
            </a:fld>
            <a:endParaRPr lang="fr-FR" altLang="fr-FR" smtClean="0">
              <a:latin typeface="Arial" panose="020B0604020202020204" pitchFamily="34" charset="0"/>
            </a:endParaRPr>
          </a:p>
        </p:txBody>
      </p:sp>
      <p:sp>
        <p:nvSpPr>
          <p:cNvPr id="40963"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4"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représentant voie pro</a:t>
            </a:r>
          </a:p>
        </p:txBody>
      </p:sp>
    </p:spTree>
    <p:extLst>
      <p:ext uri="{BB962C8B-B14F-4D97-AF65-F5344CB8AC3E}">
        <p14:creationId xmlns:p14="http://schemas.microsoft.com/office/powerpoint/2010/main" val="2612573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3E39A3A9-3E90-40B8-B49C-B9979D6E7C02}" type="slidenum">
              <a:rPr lang="fr-FR" altLang="fr-FR" smtClean="0">
                <a:latin typeface="Arial" panose="020B0604020202020204" pitchFamily="34" charset="0"/>
              </a:rPr>
              <a:pPr>
                <a:spcBef>
                  <a:spcPct val="0"/>
                </a:spcBef>
                <a:buClrTx/>
                <a:buFontTx/>
                <a:buNone/>
              </a:pPr>
              <a:t>12</a:t>
            </a:fld>
            <a:endParaRPr lang="fr-FR" altLang="fr-FR" smtClean="0">
              <a:latin typeface="Arial" panose="020B0604020202020204" pitchFamily="34" charset="0"/>
            </a:endParaRPr>
          </a:p>
        </p:txBody>
      </p:sp>
      <p:sp>
        <p:nvSpPr>
          <p:cNvPr id="43011"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2"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représentant voie pro</a:t>
            </a:r>
          </a:p>
          <a:p>
            <a:endParaRPr lang="fr-FR" altLang="fr-FR" smtClean="0"/>
          </a:p>
        </p:txBody>
      </p:sp>
    </p:spTree>
    <p:extLst>
      <p:ext uri="{BB962C8B-B14F-4D97-AF65-F5344CB8AC3E}">
        <p14:creationId xmlns:p14="http://schemas.microsoft.com/office/powerpoint/2010/main" val="537868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8CC2FE92-8BA1-435A-9D10-5BD6274AA35E}" type="slidenum">
              <a:rPr lang="fr-FR" altLang="fr-FR" smtClean="0">
                <a:latin typeface="Arial" panose="020B0604020202020204" pitchFamily="34" charset="0"/>
              </a:rPr>
              <a:pPr>
                <a:spcBef>
                  <a:spcPct val="0"/>
                </a:spcBef>
                <a:buClrTx/>
                <a:buFontTx/>
                <a:buNone/>
              </a:pPr>
              <a:t>13</a:t>
            </a:fld>
            <a:endParaRPr lang="fr-FR" altLang="fr-FR" smtClean="0">
              <a:latin typeface="Arial" panose="020B0604020202020204" pitchFamily="34" charset="0"/>
            </a:endParaRPr>
          </a:p>
        </p:txBody>
      </p:sp>
      <p:sp>
        <p:nvSpPr>
          <p:cNvPr id="45059"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60"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représentant voie pro</a:t>
            </a:r>
          </a:p>
          <a:p>
            <a:endParaRPr lang="fr-FR" altLang="fr-FR" smtClean="0"/>
          </a:p>
        </p:txBody>
      </p:sp>
    </p:spTree>
    <p:extLst>
      <p:ext uri="{BB962C8B-B14F-4D97-AF65-F5344CB8AC3E}">
        <p14:creationId xmlns:p14="http://schemas.microsoft.com/office/powerpoint/2010/main" val="3017305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9"/>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01F452FD-304E-41BA-A90C-DF302D2B22F3}" type="slidenum">
              <a:rPr lang="fr-FR" altLang="fr-FR" smtClean="0">
                <a:latin typeface="Arial" panose="020B0604020202020204" pitchFamily="34" charset="0"/>
              </a:rPr>
              <a:pPr>
                <a:spcBef>
                  <a:spcPct val="0"/>
                </a:spcBef>
                <a:buClrTx/>
                <a:buFontTx/>
                <a:buNone/>
              </a:pPr>
              <a:t>14</a:t>
            </a:fld>
            <a:endParaRPr lang="fr-FR" altLang="fr-FR" smtClean="0">
              <a:latin typeface="Arial" panose="020B0604020202020204" pitchFamily="34" charset="0"/>
            </a:endParaRPr>
          </a:p>
        </p:txBody>
      </p:sp>
      <p:sp>
        <p:nvSpPr>
          <p:cNvPr id="47107" name="Rectangle 1"/>
          <p:cNvSpPr>
            <a:spLocks noGrp="1" noRot="1" noChangeAspect="1" noChangeArrowheads="1" noTextEdit="1"/>
          </p:cNvSpPr>
          <p:nvPr>
            <p:ph type="sldImg"/>
          </p:nvPr>
        </p:nvSpPr>
        <p:spPr>
          <a:xfrm>
            <a:off x="914400" y="744538"/>
            <a:ext cx="4964113"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Text Box 2"/>
          <p:cNvSpPr>
            <a:spLocks noGrp="1" noChangeArrowheads="1"/>
          </p:cNvSpPr>
          <p:nvPr>
            <p:ph type="body" idx="1"/>
          </p:nvPr>
        </p:nvSpPr>
        <p:spPr>
          <a:xfrm>
            <a:off x="679450" y="4718050"/>
            <a:ext cx="5434013" cy="446722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fr-FR" altLang="fr-FR" smtClean="0"/>
              <a:t>Présentation représentant Agriculture</a:t>
            </a:r>
          </a:p>
          <a:p>
            <a:endParaRPr lang="fr-FR" altLang="fr-FR" smtClean="0"/>
          </a:p>
        </p:txBody>
      </p:sp>
    </p:spTree>
    <p:extLst>
      <p:ext uri="{BB962C8B-B14F-4D97-AF65-F5344CB8AC3E}">
        <p14:creationId xmlns:p14="http://schemas.microsoft.com/office/powerpoint/2010/main" val="1474963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Rectangle 5"/>
          <p:cNvSpPr>
            <a:spLocks noGrp="1" noChangeArrowheads="1"/>
          </p:cNvSpPr>
          <p:nvPr>
            <p:ph type="sldNum" idx="10"/>
          </p:nvPr>
        </p:nvSpPr>
        <p:spPr>
          <a:ln/>
        </p:spPr>
        <p:txBody>
          <a:bodyPr/>
          <a:lstStyle>
            <a:lvl1pPr>
              <a:defRPr/>
            </a:lvl1pPr>
          </a:lstStyle>
          <a:p>
            <a:pPr>
              <a:defRPr/>
            </a:pPr>
            <a:fld id="{877FB2E6-194B-4715-B624-F4B5DEBEBBF1}" type="slidenum">
              <a:rPr lang="fr-FR" altLang="fr-FR"/>
              <a:pPr>
                <a:defRPr/>
              </a:pPr>
              <a:t>‹N°›</a:t>
            </a:fld>
            <a:endParaRPr lang="fr-FR" altLang="fr-FR"/>
          </a:p>
        </p:txBody>
      </p:sp>
    </p:spTree>
    <p:extLst>
      <p:ext uri="{BB962C8B-B14F-4D97-AF65-F5344CB8AC3E}">
        <p14:creationId xmlns:p14="http://schemas.microsoft.com/office/powerpoint/2010/main" val="403392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sldNum" idx="10"/>
          </p:nvPr>
        </p:nvSpPr>
        <p:spPr>
          <a:ln/>
        </p:spPr>
        <p:txBody>
          <a:bodyPr/>
          <a:lstStyle>
            <a:lvl1pPr>
              <a:defRPr/>
            </a:lvl1pPr>
          </a:lstStyle>
          <a:p>
            <a:pPr>
              <a:defRPr/>
            </a:pPr>
            <a:fld id="{4BC49EAD-D868-4741-A46D-7325DD10A0BE}" type="slidenum">
              <a:rPr lang="fr-FR" altLang="fr-FR"/>
              <a:pPr>
                <a:defRPr/>
              </a:pPr>
              <a:t>‹N°›</a:t>
            </a:fld>
            <a:endParaRPr lang="fr-FR" altLang="fr-FR"/>
          </a:p>
        </p:txBody>
      </p:sp>
    </p:spTree>
    <p:extLst>
      <p:ext uri="{BB962C8B-B14F-4D97-AF65-F5344CB8AC3E}">
        <p14:creationId xmlns:p14="http://schemas.microsoft.com/office/powerpoint/2010/main" val="1044745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7813" y="128588"/>
            <a:ext cx="2055812" cy="599440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128588"/>
            <a:ext cx="6018213" cy="59944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sldNum" idx="10"/>
          </p:nvPr>
        </p:nvSpPr>
        <p:spPr>
          <a:ln/>
        </p:spPr>
        <p:txBody>
          <a:bodyPr/>
          <a:lstStyle>
            <a:lvl1pPr>
              <a:defRPr/>
            </a:lvl1pPr>
          </a:lstStyle>
          <a:p>
            <a:pPr>
              <a:defRPr/>
            </a:pPr>
            <a:fld id="{C3E2CCA6-3E2B-496D-8DED-5E518E55D56A}" type="slidenum">
              <a:rPr lang="fr-FR" altLang="fr-FR"/>
              <a:pPr>
                <a:defRPr/>
              </a:pPr>
              <a:t>‹N°›</a:t>
            </a:fld>
            <a:endParaRPr lang="fr-FR" altLang="fr-FR"/>
          </a:p>
        </p:txBody>
      </p:sp>
    </p:spTree>
    <p:extLst>
      <p:ext uri="{BB962C8B-B14F-4D97-AF65-F5344CB8AC3E}">
        <p14:creationId xmlns:p14="http://schemas.microsoft.com/office/powerpoint/2010/main" val="2672962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4008468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868385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5788337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3689569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41934624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972284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0715954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529093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5"/>
          <p:cNvSpPr>
            <a:spLocks noGrp="1" noChangeArrowheads="1"/>
          </p:cNvSpPr>
          <p:nvPr>
            <p:ph type="sldNum" idx="10"/>
          </p:nvPr>
        </p:nvSpPr>
        <p:spPr>
          <a:ln/>
        </p:spPr>
        <p:txBody>
          <a:bodyPr/>
          <a:lstStyle>
            <a:lvl1pPr>
              <a:defRPr/>
            </a:lvl1pPr>
          </a:lstStyle>
          <a:p>
            <a:pPr>
              <a:defRPr/>
            </a:pPr>
            <a:fld id="{20991D09-B797-42D7-AE6C-9DE950B619E3}" type="slidenum">
              <a:rPr lang="fr-FR" altLang="fr-FR"/>
              <a:pPr>
                <a:defRPr/>
              </a:pPr>
              <a:t>‹N°›</a:t>
            </a:fld>
            <a:endParaRPr lang="fr-FR" altLang="fr-FR"/>
          </a:p>
        </p:txBody>
      </p:sp>
    </p:spTree>
    <p:extLst>
      <p:ext uri="{BB962C8B-B14F-4D97-AF65-F5344CB8AC3E}">
        <p14:creationId xmlns:p14="http://schemas.microsoft.com/office/powerpoint/2010/main" val="41242230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5901743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4044509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‹N°›</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708686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4128040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‹N°›</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881466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4510181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0813997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4/24/2017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0956126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pPr>
              <a:defRPr/>
            </a:pPr>
            <a:fld id="{3D0B5008-BD24-48AC-81EF-319069F3E9F2}" type="datetimeFigureOut">
              <a:rPr lang="en-US" smtClean="0"/>
              <a:pPr>
                <a:defRPr/>
              </a:pPr>
              <a:t>4/24/2017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pPr>
              <a:defRPr/>
            </a:pPr>
            <a:fld id="{2399DBB7-20FB-43D7-9853-00EFEEB7416D}" type="slidenum">
              <a:rPr lang="fr-FR" altLang="fr-FR" smtClean="0"/>
              <a:pPr>
                <a:defRPr/>
              </a:pPr>
              <a:t>‹N°›</a:t>
            </a:fld>
            <a:endParaRPr lang="fr-FR" altLang="fr-FR"/>
          </a:p>
        </p:txBody>
      </p:sp>
    </p:spTree>
    <p:extLst>
      <p:ext uri="{BB962C8B-B14F-4D97-AF65-F5344CB8AC3E}">
        <p14:creationId xmlns:p14="http://schemas.microsoft.com/office/powerpoint/2010/main" val="39101220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56924B33-68E9-4777-824C-2A9D42276FC8}" type="datetimeFigureOut">
              <a:rPr lang="en-US" smtClean="0"/>
              <a:pPr>
                <a:defRPr/>
              </a:pPr>
              <a:t>4/24/2017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DA9322D5-4575-48BC-A59E-33C52448D592}" type="slidenum">
              <a:rPr lang="fr-FR" altLang="fr-FR" smtClean="0"/>
              <a:pPr>
                <a:defRPr/>
              </a:pPr>
              <a:t>‹N°›</a:t>
            </a:fld>
            <a:endParaRPr lang="fr-FR" altLang="fr-FR"/>
          </a:p>
        </p:txBody>
      </p:sp>
    </p:spTree>
    <p:extLst>
      <p:ext uri="{BB962C8B-B14F-4D97-AF65-F5344CB8AC3E}">
        <p14:creationId xmlns:p14="http://schemas.microsoft.com/office/powerpoint/2010/main" val="2746636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8"/>
            <a:ext cx="78867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smtClean="0"/>
              <a:t>Modifiez les styles du texte du masque</a:t>
            </a:r>
          </a:p>
        </p:txBody>
      </p:sp>
      <p:sp>
        <p:nvSpPr>
          <p:cNvPr id="4" name="Rectangle 5"/>
          <p:cNvSpPr>
            <a:spLocks noGrp="1" noChangeArrowheads="1"/>
          </p:cNvSpPr>
          <p:nvPr>
            <p:ph type="sldNum" idx="10"/>
          </p:nvPr>
        </p:nvSpPr>
        <p:spPr>
          <a:ln/>
        </p:spPr>
        <p:txBody>
          <a:bodyPr/>
          <a:lstStyle>
            <a:lvl1pPr>
              <a:defRPr/>
            </a:lvl1pPr>
          </a:lstStyle>
          <a:p>
            <a:pPr>
              <a:defRPr/>
            </a:pPr>
            <a:fld id="{3051098C-E373-41CF-A44C-F11FA91317F1}" type="slidenum">
              <a:rPr lang="fr-FR" altLang="fr-FR"/>
              <a:pPr>
                <a:defRPr/>
              </a:pPr>
              <a:t>‹N°›</a:t>
            </a:fld>
            <a:endParaRPr lang="fr-FR" altLang="fr-FR"/>
          </a:p>
        </p:txBody>
      </p:sp>
    </p:spTree>
    <p:extLst>
      <p:ext uri="{BB962C8B-B14F-4D97-AF65-F5344CB8AC3E}">
        <p14:creationId xmlns:p14="http://schemas.microsoft.com/office/powerpoint/2010/main" val="42706540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pPr>
              <a:defRPr/>
            </a:pPr>
            <a:fld id="{07BB0797-06C2-4CEB-AFEA-46C98C7E383F}" type="datetimeFigureOut">
              <a:rPr lang="en-US" smtClean="0"/>
              <a:pPr>
                <a:defRPr/>
              </a:pPr>
              <a:t>4/24/2017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C699C86C-0450-4402-9C27-19655E4A5072}" type="slidenum">
              <a:rPr lang="fr-FR" altLang="fr-FR" smtClean="0"/>
              <a:pPr>
                <a:defRPr/>
              </a:pPr>
              <a:t>‹N°›</a:t>
            </a:fld>
            <a:endParaRPr lang="fr-FR" altLang="fr-FR"/>
          </a:p>
        </p:txBody>
      </p:sp>
    </p:spTree>
    <p:extLst>
      <p:ext uri="{BB962C8B-B14F-4D97-AF65-F5344CB8AC3E}">
        <p14:creationId xmlns:p14="http://schemas.microsoft.com/office/powerpoint/2010/main" val="3733925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pPr>
              <a:defRPr/>
            </a:pPr>
            <a:fld id="{F07094EF-EB0B-4846-82D3-F3846548C068}" type="datetimeFigureOut">
              <a:rPr lang="en-US" smtClean="0"/>
              <a:pPr>
                <a:defRPr/>
              </a:pPr>
              <a:t>4/24/2017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pPr>
              <a:defRPr/>
            </a:pPr>
            <a:fld id="{D2BAFF91-658F-4858-B550-356517D96FC8}" type="slidenum">
              <a:rPr lang="fr-FR" altLang="fr-FR" smtClean="0"/>
              <a:pPr>
                <a:defRPr/>
              </a:pPr>
              <a:t>‹N°›</a:t>
            </a:fld>
            <a:endParaRPr lang="fr-FR" altLang="fr-FR"/>
          </a:p>
        </p:txBody>
      </p:sp>
    </p:spTree>
    <p:extLst>
      <p:ext uri="{BB962C8B-B14F-4D97-AF65-F5344CB8AC3E}">
        <p14:creationId xmlns:p14="http://schemas.microsoft.com/office/powerpoint/2010/main" val="24821550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pPr>
              <a:defRPr/>
            </a:pPr>
            <a:fld id="{1D21E153-D1A9-4562-B1CD-EA57D07D93AD}" type="datetimeFigureOut">
              <a:rPr lang="en-US" smtClean="0"/>
              <a:pPr>
                <a:defRPr/>
              </a:pPr>
              <a:t>4/24/2017</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pPr>
              <a:defRPr/>
            </a:pPr>
            <a:fld id="{66B489C8-5102-4290-B066-035C51E41391}" type="slidenum">
              <a:rPr lang="fr-FR" altLang="fr-FR" smtClean="0"/>
              <a:pPr>
                <a:defRPr/>
              </a:pPr>
              <a:t>‹N°›</a:t>
            </a:fld>
            <a:endParaRPr lang="fr-FR" altLang="fr-FR"/>
          </a:p>
        </p:txBody>
      </p:sp>
    </p:spTree>
    <p:extLst>
      <p:ext uri="{BB962C8B-B14F-4D97-AF65-F5344CB8AC3E}">
        <p14:creationId xmlns:p14="http://schemas.microsoft.com/office/powerpoint/2010/main" val="4721593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pPr>
              <a:defRPr/>
            </a:pPr>
            <a:fld id="{6CD80624-D488-4C19-8DD7-0C5086C01C4D}" type="datetimeFigureOut">
              <a:rPr lang="en-US" smtClean="0"/>
              <a:pPr>
                <a:defRPr/>
              </a:pPr>
              <a:t>4/24/2017</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a:defRPr/>
            </a:pPr>
            <a:fld id="{32AEB5A6-6F19-43D3-B4DC-80CC5A117750}" type="slidenum">
              <a:rPr lang="fr-FR" altLang="fr-FR" smtClean="0"/>
              <a:pPr>
                <a:defRPr/>
              </a:pPr>
              <a:t>‹N°›</a:t>
            </a:fld>
            <a:endParaRPr lang="fr-FR" altLang="fr-FR"/>
          </a:p>
        </p:txBody>
      </p:sp>
    </p:spTree>
    <p:extLst>
      <p:ext uri="{BB962C8B-B14F-4D97-AF65-F5344CB8AC3E}">
        <p14:creationId xmlns:p14="http://schemas.microsoft.com/office/powerpoint/2010/main" val="34395035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14E9909-1472-45D9-A01C-A48B72186337}" type="datetimeFigureOut">
              <a:rPr lang="en-US" smtClean="0"/>
              <a:pPr>
                <a:defRPr/>
              </a:pPr>
              <a:t>4/24/2017</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a:defRPr/>
            </a:pPr>
            <a:fld id="{1E252394-ED6D-4C1F-8F78-DD4F9DFDEB61}" type="slidenum">
              <a:rPr lang="fr-FR" altLang="fr-FR" smtClean="0"/>
              <a:pPr>
                <a:defRPr/>
              </a:pPr>
              <a:t>‹N°›</a:t>
            </a:fld>
            <a:endParaRPr lang="fr-FR" altLang="fr-FR"/>
          </a:p>
        </p:txBody>
      </p:sp>
    </p:spTree>
    <p:extLst>
      <p:ext uri="{BB962C8B-B14F-4D97-AF65-F5344CB8AC3E}">
        <p14:creationId xmlns:p14="http://schemas.microsoft.com/office/powerpoint/2010/main" val="30696063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pPr>
              <a:defRPr/>
            </a:pPr>
            <a:fld id="{34E706E7-2703-45DD-B984-E093D4C42723}" type="datetimeFigureOut">
              <a:rPr lang="en-US" smtClean="0"/>
              <a:pPr>
                <a:defRPr/>
              </a:pPr>
              <a:t>4/24/2017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a:defRPr/>
            </a:pPr>
            <a:fld id="{60E79B63-D041-4182-A4E8-C84F390C456D}" type="slidenum">
              <a:rPr lang="fr-FR" altLang="fr-FR" smtClean="0"/>
              <a:pPr>
                <a:defRPr/>
              </a:pPr>
              <a:t>‹N°›</a:t>
            </a:fld>
            <a:endParaRPr lang="fr-FR" altLang="fr-FR"/>
          </a:p>
        </p:txBody>
      </p:sp>
    </p:spTree>
    <p:extLst>
      <p:ext uri="{BB962C8B-B14F-4D97-AF65-F5344CB8AC3E}">
        <p14:creationId xmlns:p14="http://schemas.microsoft.com/office/powerpoint/2010/main" val="26310940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pPr>
              <a:defRPr/>
            </a:pPr>
            <a:fld id="{59B997C9-9685-44D3-8FE9-D08FCD08D07F}" type="datetimeFigureOut">
              <a:rPr lang="en-US" smtClean="0"/>
              <a:pPr>
                <a:defRPr/>
              </a:pPr>
              <a:t>4/24/2017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9BFFBDB5-D3EA-44F0-B76F-44ADC8E0B7E0}" type="slidenum">
              <a:rPr lang="fr-FR" altLang="fr-FR" smtClean="0"/>
              <a:pPr>
                <a:defRPr/>
              </a:pPr>
              <a:t>‹N°›</a:t>
            </a:fld>
            <a:endParaRPr lang="fr-FR" altLang="fr-FR"/>
          </a:p>
        </p:txBody>
      </p:sp>
    </p:spTree>
    <p:extLst>
      <p:ext uri="{BB962C8B-B14F-4D97-AF65-F5344CB8AC3E}">
        <p14:creationId xmlns:p14="http://schemas.microsoft.com/office/powerpoint/2010/main" val="41089893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pPr>
              <a:defRPr/>
            </a:pPr>
            <a:fld id="{11D16CDF-3CE5-4490-880E-9928699532DB}" type="datetimeFigureOut">
              <a:rPr lang="en-US" smtClean="0"/>
              <a:pPr>
                <a:defRPr/>
              </a:pPr>
              <a:t>4/24/2017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67AEBA21-79AB-43F1-939F-931B6934E7E1}" type="slidenum">
              <a:rPr lang="fr-FR" altLang="fr-FR" smtClean="0"/>
              <a:pPr>
                <a:defRPr/>
              </a:pPr>
              <a:t>‹N°›</a:t>
            </a:fld>
            <a:endParaRPr lang="fr-FR" altLang="fr-FR"/>
          </a:p>
        </p:txBody>
      </p:sp>
    </p:spTree>
    <p:extLst>
      <p:ext uri="{BB962C8B-B14F-4D97-AF65-F5344CB8AC3E}">
        <p14:creationId xmlns:p14="http://schemas.microsoft.com/office/powerpoint/2010/main" val="19438345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pPr>
              <a:defRPr/>
            </a:pPr>
            <a:fld id="{7AEB656B-DB31-4428-8BF7-F1DBF52CE378}" type="datetimeFigureOut">
              <a:rPr lang="en-US" smtClean="0"/>
              <a:pPr>
                <a:defRPr/>
              </a:pPr>
              <a:t>4/24/2017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EFC6C4D4-6F35-44ED-9C65-47F2E52FE428}" type="slidenum">
              <a:rPr lang="fr-FR" altLang="fr-FR" smtClean="0"/>
              <a:pPr>
                <a:defRPr/>
              </a:pPr>
              <a:t>‹N°›</a:t>
            </a:fld>
            <a:endParaRPr lang="fr-FR" altLang="fr-FR"/>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933676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pPr>
              <a:defRPr/>
            </a:pPr>
            <a:fld id="{74895362-E04F-4F65-A655-EC525C0A7988}" type="datetimeFigureOut">
              <a:rPr lang="en-US" smtClean="0"/>
              <a:pPr>
                <a:defRPr/>
              </a:pPr>
              <a:t>4/24/2017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713C5314-A4AB-4631-BC5D-1146E3A9DBF9}" type="slidenum">
              <a:rPr lang="fr-FR" altLang="fr-FR" smtClean="0"/>
              <a:pPr>
                <a:defRPr/>
              </a:pPr>
              <a:t>‹N°›</a:t>
            </a:fld>
            <a:endParaRPr lang="fr-FR" altLang="fr-FR"/>
          </a:p>
        </p:txBody>
      </p:sp>
    </p:spTree>
    <p:extLst>
      <p:ext uri="{BB962C8B-B14F-4D97-AF65-F5344CB8AC3E}">
        <p14:creationId xmlns:p14="http://schemas.microsoft.com/office/powerpoint/2010/main" val="2328440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7013" cy="45227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6613" y="1600200"/>
            <a:ext cx="4037012" cy="45227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5"/>
          <p:cNvSpPr>
            <a:spLocks noGrp="1" noChangeArrowheads="1"/>
          </p:cNvSpPr>
          <p:nvPr>
            <p:ph type="sldNum" idx="10"/>
          </p:nvPr>
        </p:nvSpPr>
        <p:spPr>
          <a:ln/>
        </p:spPr>
        <p:txBody>
          <a:bodyPr/>
          <a:lstStyle>
            <a:lvl1pPr>
              <a:defRPr/>
            </a:lvl1pPr>
          </a:lstStyle>
          <a:p>
            <a:pPr>
              <a:defRPr/>
            </a:pPr>
            <a:fld id="{AC710A5B-A214-4E64-B9D8-F5C1A7298E85}" type="slidenum">
              <a:rPr lang="fr-FR" altLang="fr-FR"/>
              <a:pPr>
                <a:defRPr/>
              </a:pPr>
              <a:t>‹N°›</a:t>
            </a:fld>
            <a:endParaRPr lang="fr-FR" altLang="fr-FR"/>
          </a:p>
        </p:txBody>
      </p:sp>
    </p:spTree>
    <p:extLst>
      <p:ext uri="{BB962C8B-B14F-4D97-AF65-F5344CB8AC3E}">
        <p14:creationId xmlns:p14="http://schemas.microsoft.com/office/powerpoint/2010/main" val="373237562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pPr>
              <a:defRPr/>
            </a:pPr>
            <a:fld id="{5BAC15F2-FBAD-4960-B05C-897613B52601}" type="datetimeFigureOut">
              <a:rPr lang="en-US" smtClean="0"/>
              <a:pPr>
                <a:defRPr/>
              </a:pPr>
              <a:t>4/24/2017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E6DFFCEB-BD66-48AA-A515-2F8AF01416E7}" type="slidenum">
              <a:rPr lang="fr-FR" altLang="fr-FR" smtClean="0"/>
              <a:pPr>
                <a:defRPr/>
              </a:pPr>
              <a:t>‹N°›</a:t>
            </a:fld>
            <a:endParaRPr lang="fr-FR" altLang="fr-FR"/>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094726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pPr>
              <a:defRPr/>
            </a:pPr>
            <a:fld id="{4C14FC34-B516-4CC0-91E0-8FC6E5F7AE6F}" type="datetimeFigureOut">
              <a:rPr lang="en-US" smtClean="0"/>
              <a:pPr>
                <a:defRPr/>
              </a:pPr>
              <a:t>4/24/2017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2D4126DF-6A1A-4A9C-8F41-03DEC36F0E42}" type="slidenum">
              <a:rPr lang="fr-FR" altLang="fr-FR" smtClean="0"/>
              <a:pPr>
                <a:defRPr/>
              </a:pPr>
              <a:t>‹N°›</a:t>
            </a:fld>
            <a:endParaRPr lang="fr-FR" altLang="fr-FR"/>
          </a:p>
        </p:txBody>
      </p:sp>
    </p:spTree>
    <p:extLst>
      <p:ext uri="{BB962C8B-B14F-4D97-AF65-F5344CB8AC3E}">
        <p14:creationId xmlns:p14="http://schemas.microsoft.com/office/powerpoint/2010/main" val="29151709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5E0AFBE6-845D-4BD8-B881-07162D8986D6}" type="datetimeFigureOut">
              <a:rPr lang="en-US" smtClean="0"/>
              <a:pPr>
                <a:defRPr/>
              </a:pPr>
              <a:t>4/24/2017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640359CF-3A3E-475D-A9BC-73D70D99064C}" type="slidenum">
              <a:rPr lang="fr-FR" altLang="fr-FR" smtClean="0"/>
              <a:pPr>
                <a:defRPr/>
              </a:pPr>
              <a:t>‹N°›</a:t>
            </a:fld>
            <a:endParaRPr lang="fr-FR" altLang="fr-FR"/>
          </a:p>
        </p:txBody>
      </p:sp>
    </p:spTree>
    <p:extLst>
      <p:ext uri="{BB962C8B-B14F-4D97-AF65-F5344CB8AC3E}">
        <p14:creationId xmlns:p14="http://schemas.microsoft.com/office/powerpoint/2010/main" val="29481471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F70FE21F-A82E-4CAB-96A9-64E4CC4C0CAB}" type="datetimeFigureOut">
              <a:rPr lang="en-US" smtClean="0"/>
              <a:pPr>
                <a:defRPr/>
              </a:pPr>
              <a:t>4/24/2017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102160C8-F273-4A61-B86B-72BD1E6A0266}" type="slidenum">
              <a:rPr lang="fr-FR" altLang="fr-FR" smtClean="0"/>
              <a:pPr>
                <a:defRPr/>
              </a:pPr>
              <a:t>‹N°›</a:t>
            </a:fld>
            <a:endParaRPr lang="fr-FR" altLang="fr-FR"/>
          </a:p>
        </p:txBody>
      </p:sp>
    </p:spTree>
    <p:extLst>
      <p:ext uri="{BB962C8B-B14F-4D97-AF65-F5344CB8AC3E}">
        <p14:creationId xmlns:p14="http://schemas.microsoft.com/office/powerpoint/2010/main" val="26943301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457200" y="220663"/>
            <a:ext cx="8226425" cy="1250950"/>
          </a:xfrm>
        </p:spPr>
        <p:txBody>
          <a:bodyPr/>
          <a:lstStyle/>
          <a:p>
            <a:r>
              <a:rPr lang="fr-FR" smtClean="0"/>
              <a:t>Modifiez le style du titre</a:t>
            </a:r>
            <a:endParaRPr lang="fr-FR"/>
          </a:p>
        </p:txBody>
      </p:sp>
      <p:sp>
        <p:nvSpPr>
          <p:cNvPr id="3" name="Espace réservé du numéro de diapositive 2"/>
          <p:cNvSpPr>
            <a:spLocks noGrp="1"/>
          </p:cNvSpPr>
          <p:nvPr>
            <p:ph type="sldNum" idx="10"/>
          </p:nvPr>
        </p:nvSpPr>
        <p:spPr>
          <a:xfrm>
            <a:off x="6553200" y="6248400"/>
            <a:ext cx="2130425" cy="458788"/>
          </a:xfrm>
        </p:spPr>
        <p:txBody>
          <a:bodyPr/>
          <a:lstStyle>
            <a:lvl1pPr>
              <a:defRPr/>
            </a:lvl1pPr>
          </a:lstStyle>
          <a:p>
            <a:pPr>
              <a:defRPr/>
            </a:pPr>
            <a:fld id="{AABDDE26-6FC6-4F04-A1FC-88D67D229413}" type="slidenum">
              <a:rPr lang="fr-FR" altLang="fr-FR"/>
              <a:pPr>
                <a:defRPr/>
              </a:pPr>
              <a:t>‹N°›</a:t>
            </a:fld>
            <a:endParaRPr lang="fr-FR" altLang="fr-FR"/>
          </a:p>
        </p:txBody>
      </p:sp>
    </p:spTree>
    <p:extLst>
      <p:ext uri="{BB962C8B-B14F-4D97-AF65-F5344CB8AC3E}">
        <p14:creationId xmlns:p14="http://schemas.microsoft.com/office/powerpoint/2010/main" val="1235394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365125"/>
            <a:ext cx="78867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30238" y="2505075"/>
            <a:ext cx="386873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29150" y="2505075"/>
            <a:ext cx="38877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5"/>
          <p:cNvSpPr>
            <a:spLocks noGrp="1" noChangeArrowheads="1"/>
          </p:cNvSpPr>
          <p:nvPr>
            <p:ph type="sldNum" idx="10"/>
          </p:nvPr>
        </p:nvSpPr>
        <p:spPr>
          <a:ln/>
        </p:spPr>
        <p:txBody>
          <a:bodyPr/>
          <a:lstStyle>
            <a:lvl1pPr>
              <a:defRPr/>
            </a:lvl1pPr>
          </a:lstStyle>
          <a:p>
            <a:pPr>
              <a:defRPr/>
            </a:pPr>
            <a:fld id="{E2A9D03F-B99D-4AC2-80EF-EBF8E9FF4BBB}" type="slidenum">
              <a:rPr lang="fr-FR" altLang="fr-FR"/>
              <a:pPr>
                <a:defRPr/>
              </a:pPr>
              <a:t>‹N°›</a:t>
            </a:fld>
            <a:endParaRPr lang="fr-FR" altLang="fr-FR"/>
          </a:p>
        </p:txBody>
      </p:sp>
    </p:spTree>
    <p:extLst>
      <p:ext uri="{BB962C8B-B14F-4D97-AF65-F5344CB8AC3E}">
        <p14:creationId xmlns:p14="http://schemas.microsoft.com/office/powerpoint/2010/main" val="3196498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Rectangle 5"/>
          <p:cNvSpPr>
            <a:spLocks noGrp="1" noChangeArrowheads="1"/>
          </p:cNvSpPr>
          <p:nvPr>
            <p:ph type="sldNum" idx="10"/>
          </p:nvPr>
        </p:nvSpPr>
        <p:spPr>
          <a:ln/>
        </p:spPr>
        <p:txBody>
          <a:bodyPr/>
          <a:lstStyle>
            <a:lvl1pPr>
              <a:defRPr/>
            </a:lvl1pPr>
          </a:lstStyle>
          <a:p>
            <a:pPr>
              <a:defRPr/>
            </a:pPr>
            <a:fld id="{75F6F0F4-B6A2-413A-899D-D60571512617}" type="slidenum">
              <a:rPr lang="fr-FR" altLang="fr-FR"/>
              <a:pPr>
                <a:defRPr/>
              </a:pPr>
              <a:t>‹N°›</a:t>
            </a:fld>
            <a:endParaRPr lang="fr-FR" altLang="fr-FR"/>
          </a:p>
        </p:txBody>
      </p:sp>
    </p:spTree>
    <p:extLst>
      <p:ext uri="{BB962C8B-B14F-4D97-AF65-F5344CB8AC3E}">
        <p14:creationId xmlns:p14="http://schemas.microsoft.com/office/powerpoint/2010/main" val="185193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0470AC5D-40F3-4148-8C36-AAD28D9C57FD}" type="slidenum">
              <a:rPr lang="fr-FR" altLang="fr-FR"/>
              <a:pPr>
                <a:defRPr/>
              </a:pPr>
              <a:t>‹N°›</a:t>
            </a:fld>
            <a:endParaRPr lang="fr-FR" altLang="fr-FR"/>
          </a:p>
        </p:txBody>
      </p:sp>
    </p:spTree>
    <p:extLst>
      <p:ext uri="{BB962C8B-B14F-4D97-AF65-F5344CB8AC3E}">
        <p14:creationId xmlns:p14="http://schemas.microsoft.com/office/powerpoint/2010/main" val="3136537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Rectangle 5"/>
          <p:cNvSpPr>
            <a:spLocks noGrp="1" noChangeArrowheads="1"/>
          </p:cNvSpPr>
          <p:nvPr>
            <p:ph type="sldNum" idx="10"/>
          </p:nvPr>
        </p:nvSpPr>
        <p:spPr>
          <a:ln/>
        </p:spPr>
        <p:txBody>
          <a:bodyPr/>
          <a:lstStyle>
            <a:lvl1pPr>
              <a:defRPr/>
            </a:lvl1pPr>
          </a:lstStyle>
          <a:p>
            <a:pPr>
              <a:defRPr/>
            </a:pPr>
            <a:fld id="{03E1DECC-AE20-4131-8D2B-7C6180EF4504}" type="slidenum">
              <a:rPr lang="fr-FR" altLang="fr-FR"/>
              <a:pPr>
                <a:defRPr/>
              </a:pPr>
              <a:t>‹N°›</a:t>
            </a:fld>
            <a:endParaRPr lang="fr-FR" altLang="fr-FR"/>
          </a:p>
        </p:txBody>
      </p:sp>
    </p:spTree>
    <p:extLst>
      <p:ext uri="{BB962C8B-B14F-4D97-AF65-F5344CB8AC3E}">
        <p14:creationId xmlns:p14="http://schemas.microsoft.com/office/powerpoint/2010/main" val="270245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Rectangle 5"/>
          <p:cNvSpPr>
            <a:spLocks noGrp="1" noChangeArrowheads="1"/>
          </p:cNvSpPr>
          <p:nvPr>
            <p:ph type="sldNum" idx="10"/>
          </p:nvPr>
        </p:nvSpPr>
        <p:spPr>
          <a:ln/>
        </p:spPr>
        <p:txBody>
          <a:bodyPr/>
          <a:lstStyle>
            <a:lvl1pPr>
              <a:defRPr/>
            </a:lvl1pPr>
          </a:lstStyle>
          <a:p>
            <a:pPr>
              <a:defRPr/>
            </a:pPr>
            <a:fld id="{102E5E4C-F7EE-44CD-BE4D-C4D3639959E9}" type="slidenum">
              <a:rPr lang="fr-FR" altLang="fr-FR"/>
              <a:pPr>
                <a:defRPr/>
              </a:pPr>
              <a:t>‹N°›</a:t>
            </a:fld>
            <a:endParaRPr lang="fr-FR" altLang="fr-FR"/>
          </a:p>
        </p:txBody>
      </p:sp>
    </p:spTree>
    <p:extLst>
      <p:ext uri="{BB962C8B-B14F-4D97-AF65-F5344CB8AC3E}">
        <p14:creationId xmlns:p14="http://schemas.microsoft.com/office/powerpoint/2010/main" val="477864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128588"/>
            <a:ext cx="8226425" cy="1433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smtClean="0"/>
              <a:t>Cliquez pour éditer le format du texte-titre</a:t>
            </a:r>
          </a:p>
        </p:txBody>
      </p:sp>
      <p:sp>
        <p:nvSpPr>
          <p:cNvPr id="1027" name="Rectangle 2"/>
          <p:cNvSpPr>
            <a:spLocks noGrp="1" noChangeArrowheads="1"/>
          </p:cNvSpPr>
          <p:nvPr>
            <p:ph type="body" idx="1"/>
          </p:nvPr>
        </p:nvSpPr>
        <p:spPr bwMode="auto">
          <a:xfrm>
            <a:off x="457200" y="1600200"/>
            <a:ext cx="8226425" cy="452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smtClean="0"/>
              <a:t>Cliquez pour éditer le format du plan de texte</a:t>
            </a:r>
          </a:p>
          <a:p>
            <a:pPr lvl="1"/>
            <a:r>
              <a:rPr lang="en-GB" altLang="fr-FR" smtClean="0"/>
              <a:t>Second niveau de plan</a:t>
            </a:r>
          </a:p>
          <a:p>
            <a:pPr lvl="2"/>
            <a:r>
              <a:rPr lang="en-GB" altLang="fr-FR" smtClean="0"/>
              <a:t>Troisième niveau de plan</a:t>
            </a:r>
          </a:p>
          <a:p>
            <a:pPr lvl="3"/>
            <a:r>
              <a:rPr lang="en-GB" altLang="fr-FR" smtClean="0"/>
              <a:t>Quatrième niveau de plan</a:t>
            </a:r>
          </a:p>
          <a:p>
            <a:pPr lvl="4"/>
            <a:r>
              <a:rPr lang="en-GB" altLang="fr-FR" smtClean="0"/>
              <a:t>Cinquième niveau de plan</a:t>
            </a:r>
          </a:p>
          <a:p>
            <a:pPr lvl="4"/>
            <a:r>
              <a:rPr lang="en-GB" altLang="fr-FR" smtClean="0"/>
              <a:t>Sixième niveau de plan</a:t>
            </a:r>
          </a:p>
          <a:p>
            <a:pPr lvl="4"/>
            <a:r>
              <a:rPr lang="en-GB" altLang="fr-FR" smtClean="0"/>
              <a:t>Septième niveau de plan</a:t>
            </a:r>
          </a:p>
          <a:p>
            <a:pPr lvl="4"/>
            <a:r>
              <a:rPr lang="en-GB" altLang="fr-FR" smtClean="0"/>
              <a:t>Huitième niveau de plan</a:t>
            </a:r>
          </a:p>
          <a:p>
            <a:pPr lvl="4"/>
            <a:r>
              <a:rPr lang="en-GB" altLang="fr-FR" smtClean="0"/>
              <a:t>Neuvième niveau de plan</a:t>
            </a:r>
          </a:p>
        </p:txBody>
      </p:sp>
      <p:sp>
        <p:nvSpPr>
          <p:cNvPr id="1028" name="Text Box 3"/>
          <p:cNvSpPr txBox="1">
            <a:spLocks noChangeArrowheads="1"/>
          </p:cNvSpPr>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029" name="Text Box 4"/>
          <p:cNvSpPr txBox="1">
            <a:spLocks noChangeArrowheads="1"/>
          </p:cNvSpPr>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53" name="Rectangle 5"/>
          <p:cNvSpPr>
            <a:spLocks noGrp="1" noChangeArrowheads="1"/>
          </p:cNvSpPr>
          <p:nvPr>
            <p:ph type="sldNum"/>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SzPct val="100000"/>
              <a:buFontTx/>
              <a:buNone/>
              <a:tabLst>
                <a:tab pos="723900" algn="l"/>
                <a:tab pos="1447800" algn="l"/>
              </a:tabLst>
              <a:defRPr sz="1400">
                <a:solidFill>
                  <a:srgbClr val="000000"/>
                </a:solidFill>
                <a:latin typeface="Times New Roman" panose="02020603050405020304" pitchFamily="18" charset="0"/>
                <a:ea typeface="Lucida Sans Unicode" panose="020B0602030504020204" pitchFamily="34" charset="0"/>
                <a:cs typeface="Lucida Sans Unicode" panose="020B0602030504020204" pitchFamily="34" charset="0"/>
              </a:defRPr>
            </a:lvl1pPr>
          </a:lstStyle>
          <a:p>
            <a:pPr>
              <a:defRPr/>
            </a:pPr>
            <a:fld id="{BA8819D4-9BFC-4B4C-8C14-BE6889905780}"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4D9FFFB4-400D-1240-AB24-6F86C96D4DFB}" type="datetimeFigureOut">
              <a:rPr lang="en-US" dirty="0"/>
              <a:t>4/24/2017</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pPr>
              <a:defRPr/>
            </a:pPr>
            <a:fld id="{BA8819D4-9BFC-4B4C-8C14-BE6889905780}" type="slidenum">
              <a:rPr lang="fr-FR" altLang="fr-FR" smtClean="0"/>
              <a:pPr>
                <a:defRPr/>
              </a:pPr>
              <a:t>‹N°›</a:t>
            </a:fld>
            <a:endParaRPr lang="fr-FR" altLang="fr-FR"/>
          </a:p>
        </p:txBody>
      </p:sp>
    </p:spTree>
    <p:extLst>
      <p:ext uri="{BB962C8B-B14F-4D97-AF65-F5344CB8AC3E}">
        <p14:creationId xmlns:p14="http://schemas.microsoft.com/office/powerpoint/2010/main" val="1368527782"/>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4D9FFFB4-400D-1240-AB24-6F86C96D4DFB}" type="datetimeFigureOut">
              <a:rPr lang="en-US" dirty="0"/>
              <a:t>4/24/2017</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pPr>
              <a:defRPr/>
            </a:pPr>
            <a:fld id="{BA8819D4-9BFC-4B4C-8C14-BE6889905780}" type="slidenum">
              <a:rPr lang="fr-FR" altLang="fr-FR" smtClean="0"/>
              <a:pPr>
                <a:defRPr/>
              </a:pPr>
              <a:t>‹N°›</a:t>
            </a:fld>
            <a:endParaRPr lang="fr-FR" altLang="fr-FR"/>
          </a:p>
        </p:txBody>
      </p:sp>
    </p:spTree>
    <p:extLst>
      <p:ext uri="{BB962C8B-B14F-4D97-AF65-F5344CB8AC3E}">
        <p14:creationId xmlns:p14="http://schemas.microsoft.com/office/powerpoint/2010/main" val="3760250391"/>
      </p:ext>
    </p:extLst>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5" Type="http://schemas.openxmlformats.org/officeDocument/2006/relationships/image" Target="../media/image2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 Id="rId14" Type="http://schemas.openxmlformats.org/officeDocument/2006/relationships/image" Target="../media/image20.jpeg"/></Relationships>
</file>

<file path=ppt/slides/_rels/slide13.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9.xml"/><Relationship Id="rId6" Type="http://schemas.openxmlformats.org/officeDocument/2006/relationships/image" Target="../media/image25.jpeg"/><Relationship Id="rId11" Type="http://schemas.openxmlformats.org/officeDocument/2006/relationships/image" Target="../media/image30.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23.jpeg"/><Relationship Id="rId9" Type="http://schemas.openxmlformats.org/officeDocument/2006/relationships/image" Target="../media/image28.jpeg"/></Relationships>
</file>

<file path=ppt/slides/_rels/slide14.xml.rels><?xml version="1.0" encoding="UTF-8" standalone="yes"?>
<Relationships xmlns="http://schemas.openxmlformats.org/package/2006/relationships"><Relationship Id="rId8" Type="http://schemas.openxmlformats.org/officeDocument/2006/relationships/image" Target="../media/image36.jpeg"/><Relationship Id="rId13" Type="http://schemas.openxmlformats.org/officeDocument/2006/relationships/image" Target="../media/image41.jpeg"/><Relationship Id="rId3" Type="http://schemas.openxmlformats.org/officeDocument/2006/relationships/image" Target="../media/image31.jpeg"/><Relationship Id="rId7" Type="http://schemas.openxmlformats.org/officeDocument/2006/relationships/image" Target="../media/image35.jpeg"/><Relationship Id="rId12" Type="http://schemas.openxmlformats.org/officeDocument/2006/relationships/image" Target="../media/image40.jpeg"/><Relationship Id="rId2" Type="http://schemas.openxmlformats.org/officeDocument/2006/relationships/notesSlide" Target="../notesSlides/notesSlide9.xml"/><Relationship Id="rId1" Type="http://schemas.openxmlformats.org/officeDocument/2006/relationships/slideLayout" Target="../slideLayouts/slideLayout44.xml"/><Relationship Id="rId6" Type="http://schemas.openxmlformats.org/officeDocument/2006/relationships/image" Target="../media/image34.jpeg"/><Relationship Id="rId11" Type="http://schemas.openxmlformats.org/officeDocument/2006/relationships/image" Target="../media/image39.jpeg"/><Relationship Id="rId5" Type="http://schemas.openxmlformats.org/officeDocument/2006/relationships/image" Target="../media/image33.jpeg"/><Relationship Id="rId10" Type="http://schemas.openxmlformats.org/officeDocument/2006/relationships/image" Target="../media/image38.jpeg"/><Relationship Id="rId4" Type="http://schemas.openxmlformats.org/officeDocument/2006/relationships/image" Target="../media/image32.jpeg"/><Relationship Id="rId9" Type="http://schemas.openxmlformats.org/officeDocument/2006/relationships/image" Target="../media/image37.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notesSlide" Target="../notesSlides/notesSlide15.xml"/><Relationship Id="rId7" Type="http://schemas.openxmlformats.org/officeDocument/2006/relationships/oleObject" Target="../embeddings/oleObject2.bin"/><Relationship Id="rId12" Type="http://schemas.openxmlformats.org/officeDocument/2006/relationships/image" Target="../media/image46.emf"/><Relationship Id="rId2" Type="http://schemas.openxmlformats.org/officeDocument/2006/relationships/slideLayout" Target="../slideLayouts/slideLayout34.xml"/><Relationship Id="rId1" Type="http://schemas.openxmlformats.org/officeDocument/2006/relationships/vmlDrawing" Target="../drawings/vmlDrawing1.vml"/><Relationship Id="rId6" Type="http://schemas.openxmlformats.org/officeDocument/2006/relationships/image" Target="../media/image44.wmf"/><Relationship Id="rId11" Type="http://schemas.openxmlformats.org/officeDocument/2006/relationships/oleObject" Target="../embeddings/oleObject3.bin"/><Relationship Id="rId5" Type="http://schemas.openxmlformats.org/officeDocument/2006/relationships/oleObject" Target="../embeddings/oleObject1.bin"/><Relationship Id="rId10" Type="http://schemas.openxmlformats.org/officeDocument/2006/relationships/image" Target="../media/image49.emf"/><Relationship Id="rId4" Type="http://schemas.openxmlformats.org/officeDocument/2006/relationships/image" Target="../media/image47.jpeg"/><Relationship Id="rId9" Type="http://schemas.openxmlformats.org/officeDocument/2006/relationships/image" Target="../media/image48.wmf"/></Relationships>
</file>

<file path=ppt/slides/_rels/slide23.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7.jpeg"/><Relationship Id="rId7" Type="http://schemas.openxmlformats.org/officeDocument/2006/relationships/image" Target="../media/image53.jpeg"/><Relationship Id="rId2" Type="http://schemas.openxmlformats.org/officeDocument/2006/relationships/notesSlide" Target="../notesSlides/notesSlide16.xml"/><Relationship Id="rId1" Type="http://schemas.openxmlformats.org/officeDocument/2006/relationships/slideLayout" Target="../slideLayouts/slideLayout34.xml"/><Relationship Id="rId6" Type="http://schemas.openxmlformats.org/officeDocument/2006/relationships/image" Target="../media/image52.jpeg"/><Relationship Id="rId5" Type="http://schemas.openxmlformats.org/officeDocument/2006/relationships/image" Target="../media/image51.png"/><Relationship Id="rId10" Type="http://schemas.openxmlformats.org/officeDocument/2006/relationships/image" Target="../media/image56.jpeg"/><Relationship Id="rId4" Type="http://schemas.openxmlformats.org/officeDocument/2006/relationships/image" Target="../media/image50.wmf"/><Relationship Id="rId9" Type="http://schemas.openxmlformats.org/officeDocument/2006/relationships/image" Target="../media/image55.jpeg"/></Relationships>
</file>

<file path=ppt/slides/_rels/slide2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8" Type="http://schemas.openxmlformats.org/officeDocument/2006/relationships/image" Target="../media/image63.wmf"/><Relationship Id="rId3" Type="http://schemas.openxmlformats.org/officeDocument/2006/relationships/image" Target="../media/image58.wmf"/><Relationship Id="rId7" Type="http://schemas.openxmlformats.org/officeDocument/2006/relationships/image" Target="../media/image62.emf"/><Relationship Id="rId2" Type="http://schemas.openxmlformats.org/officeDocument/2006/relationships/notesSlide" Target="../notesSlides/notesSlide19.xml"/><Relationship Id="rId1" Type="http://schemas.openxmlformats.org/officeDocument/2006/relationships/slideLayout" Target="../slideLayouts/slideLayout34.xml"/><Relationship Id="rId6" Type="http://schemas.openxmlformats.org/officeDocument/2006/relationships/image" Target="../media/image61.gif"/><Relationship Id="rId11" Type="http://schemas.openxmlformats.org/officeDocument/2006/relationships/image" Target="../media/image66.jpeg"/><Relationship Id="rId5" Type="http://schemas.openxmlformats.org/officeDocument/2006/relationships/image" Target="../media/image60.wmf"/><Relationship Id="rId10" Type="http://schemas.openxmlformats.org/officeDocument/2006/relationships/image" Target="../media/image65.wmf"/><Relationship Id="rId4" Type="http://schemas.openxmlformats.org/officeDocument/2006/relationships/image" Target="../media/image59.wmf"/><Relationship Id="rId9" Type="http://schemas.openxmlformats.org/officeDocument/2006/relationships/image" Target="../media/image64.png"/></Relationships>
</file>

<file path=ppt/slides/_rels/slide28.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g"/><Relationship Id="rId1" Type="http://schemas.openxmlformats.org/officeDocument/2006/relationships/slideLayout" Target="../slideLayouts/slideLayout34.xml"/><Relationship Id="rId5" Type="http://schemas.openxmlformats.org/officeDocument/2006/relationships/image" Target="../media/image71.png"/><Relationship Id="rId4" Type="http://schemas.openxmlformats.org/officeDocument/2006/relationships/image" Target="../media/image70.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g"/><Relationship Id="rId1" Type="http://schemas.openxmlformats.org/officeDocument/2006/relationships/slideLayout" Target="../slideLayouts/slideLayout34.xml"/><Relationship Id="rId6" Type="http://schemas.openxmlformats.org/officeDocument/2006/relationships/image" Target="../media/image79.jpeg"/><Relationship Id="rId5" Type="http://schemas.openxmlformats.org/officeDocument/2006/relationships/image" Target="../media/image78.jpeg"/><Relationship Id="rId4" Type="http://schemas.openxmlformats.org/officeDocument/2006/relationships/image" Target="../media/image77.gif"/></Relationships>
</file>

<file path=ppt/slides/_rels/slide34.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image" Target="../media/image80.jpg"/><Relationship Id="rId1" Type="http://schemas.openxmlformats.org/officeDocument/2006/relationships/slideLayout" Target="../slideLayouts/slideLayout34.xml"/><Relationship Id="rId5" Type="http://schemas.openxmlformats.org/officeDocument/2006/relationships/image" Target="../media/image83.emf"/><Relationship Id="rId4" Type="http://schemas.openxmlformats.org/officeDocument/2006/relationships/image" Target="../media/image82.png"/></Relationships>
</file>

<file path=ppt/slides/_rels/slide35.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84.emf"/><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647700" y="0"/>
            <a:ext cx="8496300" cy="911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FFFFFF"/>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FFFFFF"/>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FFFFFF"/>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FFFFFF"/>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FFFFFF"/>
                </a:solidFill>
                <a:latin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FFFFFF"/>
                </a:solidFill>
                <a:latin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FFFFFF"/>
                </a:solidFill>
                <a:latin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FFFFFF"/>
                </a:solidFill>
                <a:latin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rgbClr val="FFFFFF"/>
                </a:solidFill>
                <a:latin typeface="Arial" panose="020B0604020202020204" pitchFamily="34" charset="0"/>
              </a:defRPr>
            </a:lvl9pPr>
          </a:lstStyle>
          <a:p>
            <a:pPr eaLnBrk="1" hangingPunct="1">
              <a:buSzPct val="100000"/>
              <a:defRPr/>
            </a:pPr>
            <a:r>
              <a:rPr lang="fr-FR" altLang="fr-FR" sz="3800" b="0" i="1" dirty="0" smtClean="0">
                <a:solidFill>
                  <a:schemeClr val="tx1">
                    <a:lumMod val="95000"/>
                    <a:lumOff val="5000"/>
                  </a:schemeClr>
                </a:solidFill>
              </a:rPr>
              <a:t>Cycle des conférences 3 voies 2017</a:t>
            </a:r>
          </a:p>
        </p:txBody>
      </p:sp>
      <p:sp>
        <p:nvSpPr>
          <p:cNvPr id="5122" name="Text Box 2"/>
          <p:cNvSpPr txBox="1">
            <a:spLocks noChangeArrowheads="1"/>
          </p:cNvSpPr>
          <p:nvPr/>
        </p:nvSpPr>
        <p:spPr bwMode="auto">
          <a:xfrm>
            <a:off x="806450" y="1773238"/>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rgbClr val="FFFFFF"/>
                </a:solidFill>
                <a:latin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rgbClr val="FFFFFF"/>
                </a:solidFill>
                <a:latin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rgbClr val="FFFFFF"/>
                </a:solidFill>
                <a:latin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rgbClr val="FFFFFF"/>
                </a:solidFill>
                <a:latin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rgbClr val="FFFFFF"/>
                </a:solidFill>
                <a:latin typeface="Arial" panose="020B0604020202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rgbClr val="FFFFFF"/>
                </a:solidFill>
                <a:latin typeface="Arial" panose="020B0604020202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rgbClr val="FFFFFF"/>
                </a:solidFill>
                <a:latin typeface="Arial" panose="020B0604020202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rgbClr val="FFFFFF"/>
                </a:solidFill>
                <a:latin typeface="Arial" panose="020B0604020202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rgbClr val="FFFFFF"/>
                </a:solidFill>
                <a:latin typeface="Arial" panose="020B0604020202020204" pitchFamily="34" charset="0"/>
              </a:defRPr>
            </a:lvl9pPr>
          </a:lstStyle>
          <a:p>
            <a:pPr algn="ctr" eaLnBrk="1" hangingPunct="1">
              <a:spcBef>
                <a:spcPts val="1000"/>
              </a:spcBef>
              <a:buClr>
                <a:srgbClr val="CCCCFF"/>
              </a:buClr>
              <a:buSzPct val="100000"/>
              <a:buFont typeface="Wingdings" panose="05000000000000000000" pitchFamily="2" charset="2"/>
              <a:buChar char=""/>
              <a:defRPr/>
            </a:pPr>
            <a:r>
              <a:rPr lang="fr-FR" altLang="fr-FR" sz="4000" b="0" dirty="0" smtClean="0">
                <a:solidFill>
                  <a:schemeClr val="tx1">
                    <a:lumMod val="95000"/>
                    <a:lumOff val="5000"/>
                  </a:schemeClr>
                </a:solidFill>
              </a:rPr>
              <a:t>Les voies de formation </a:t>
            </a:r>
          </a:p>
          <a:p>
            <a:pPr algn="ctr" eaLnBrk="1" hangingPunct="1">
              <a:spcBef>
                <a:spcPts val="1000"/>
              </a:spcBef>
              <a:buSzPct val="100000"/>
              <a:defRPr/>
            </a:pPr>
            <a:r>
              <a:rPr lang="fr-FR" altLang="fr-FR" sz="4000" b="0" dirty="0" smtClean="0">
                <a:solidFill>
                  <a:schemeClr val="tx1">
                    <a:lumMod val="95000"/>
                    <a:lumOff val="5000"/>
                  </a:schemeClr>
                </a:solidFill>
              </a:rPr>
              <a:t>après la 3</a:t>
            </a:r>
            <a:r>
              <a:rPr lang="fr-FR" altLang="fr-FR" sz="4000" b="0" baseline="30000" dirty="0" smtClean="0">
                <a:solidFill>
                  <a:schemeClr val="tx1">
                    <a:lumMod val="95000"/>
                    <a:lumOff val="5000"/>
                  </a:schemeClr>
                </a:solidFill>
              </a:rPr>
              <a:t>ème</a:t>
            </a:r>
          </a:p>
          <a:p>
            <a:pPr algn="ctr" eaLnBrk="1" hangingPunct="1">
              <a:spcBef>
                <a:spcPts val="1000"/>
              </a:spcBef>
              <a:buSzPct val="100000"/>
              <a:defRPr/>
            </a:pPr>
            <a:endParaRPr lang="fr-FR" altLang="fr-FR" sz="4000" b="0" baseline="30000" dirty="0" smtClean="0">
              <a:solidFill>
                <a:schemeClr val="tx1">
                  <a:lumMod val="95000"/>
                  <a:lumOff val="5000"/>
                </a:schemeClr>
              </a:solidFill>
            </a:endParaRPr>
          </a:p>
          <a:p>
            <a:pPr algn="ctr" eaLnBrk="1" hangingPunct="1">
              <a:spcBef>
                <a:spcPts val="1000"/>
              </a:spcBef>
              <a:buSzPct val="100000"/>
              <a:defRPr/>
            </a:pPr>
            <a:r>
              <a:rPr lang="fr-FR" altLang="fr-FR" sz="4000" b="0" baseline="30000" dirty="0" smtClean="0">
                <a:solidFill>
                  <a:schemeClr val="tx1">
                    <a:lumMod val="95000"/>
                    <a:lumOff val="5000"/>
                  </a:schemeClr>
                </a:solidFill>
              </a:rPr>
              <a:t>Ou </a:t>
            </a:r>
          </a:p>
          <a:p>
            <a:pPr algn="ctr" eaLnBrk="1" hangingPunct="1">
              <a:spcBef>
                <a:spcPts val="1000"/>
              </a:spcBef>
              <a:buSzPct val="100000"/>
              <a:defRPr/>
            </a:pPr>
            <a:r>
              <a:rPr lang="fr-FR" altLang="fr-FR" sz="3600" b="0" dirty="0" smtClean="0">
                <a:solidFill>
                  <a:schemeClr val="tx1">
                    <a:lumMod val="95000"/>
                    <a:lumOff val="5000"/>
                  </a:schemeClr>
                </a:solidFill>
              </a:rPr>
              <a:t>Comment optimiser son année de 3</a:t>
            </a:r>
            <a:r>
              <a:rPr lang="fr-FR" altLang="fr-FR" sz="3600" b="0" baseline="30000" dirty="0" smtClean="0">
                <a:solidFill>
                  <a:schemeClr val="tx1">
                    <a:lumMod val="95000"/>
                    <a:lumOff val="5000"/>
                  </a:schemeClr>
                </a:solidFill>
              </a:rPr>
              <a:t>ème</a:t>
            </a:r>
            <a:r>
              <a:rPr lang="fr-FR" altLang="fr-FR" sz="3600" b="0" dirty="0" smtClean="0">
                <a:solidFill>
                  <a:schemeClr val="tx1">
                    <a:lumMod val="95000"/>
                    <a:lumOff val="5000"/>
                  </a:schemeClr>
                </a:solidFill>
              </a:rPr>
              <a:t> en sachant ce qui arrive ensuite</a:t>
            </a:r>
            <a:endParaRPr lang="fr-FR" altLang="fr-FR" sz="3600" b="0" baseline="30000" dirty="0" smtClean="0">
              <a:solidFill>
                <a:schemeClr val="tx1">
                  <a:lumMod val="95000"/>
                  <a:lumOff val="5000"/>
                </a:schemeClr>
              </a:solidFill>
            </a:endParaRP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3" y="908050"/>
            <a:ext cx="4535487"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5" name="Imag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24375" y="908050"/>
            <a:ext cx="4619625"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llipse 3"/>
          <p:cNvSpPr/>
          <p:nvPr/>
        </p:nvSpPr>
        <p:spPr>
          <a:xfrm>
            <a:off x="3059113" y="2133600"/>
            <a:ext cx="1152525" cy="431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000000"/>
              </a:buClr>
              <a:buSzPct val="100000"/>
              <a:buFont typeface="Times New Roman" panose="02020603050405020304" pitchFamily="18" charset="0"/>
              <a:buNone/>
              <a:defRPr/>
            </a:pPr>
            <a:endParaRPr lang="fr-FR"/>
          </a:p>
        </p:txBody>
      </p:sp>
      <p:sp>
        <p:nvSpPr>
          <p:cNvPr id="38917" name="ZoneTexte 4"/>
          <p:cNvSpPr txBox="1">
            <a:spLocks noChangeArrowheads="1"/>
          </p:cNvSpPr>
          <p:nvPr/>
        </p:nvSpPr>
        <p:spPr bwMode="auto">
          <a:xfrm>
            <a:off x="1619250" y="333375"/>
            <a:ext cx="72009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000000"/>
              </a:buClr>
              <a:buSzPct val="100000"/>
              <a:buFont typeface="Times New Roman" panose="02020603050405020304" pitchFamily="18" charset="0"/>
              <a:buNone/>
            </a:pPr>
            <a:r>
              <a:rPr lang="fr-FR" altLang="fr-FR">
                <a:solidFill>
                  <a:schemeClr val="tx1"/>
                </a:solidFill>
              </a:rPr>
              <a:t>Comparatif du Bac Pro et du CAP</a:t>
            </a:r>
          </a:p>
        </p:txBody>
      </p:sp>
      <p:sp>
        <p:nvSpPr>
          <p:cNvPr id="6" name="Ellipse 5"/>
          <p:cNvSpPr/>
          <p:nvPr/>
        </p:nvSpPr>
        <p:spPr>
          <a:xfrm>
            <a:off x="7667625" y="4076700"/>
            <a:ext cx="1152525" cy="36036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000000"/>
              </a:buClr>
              <a:buSzPct val="100000"/>
              <a:buFont typeface="Times New Roman" panose="02020603050405020304" pitchFamily="18" charset="0"/>
              <a:buNone/>
              <a:defRPr/>
            </a:pP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1"/>
          <p:cNvSpPr>
            <a:spLocks noGrp="1" noChangeArrowheads="1"/>
          </p:cNvSpPr>
          <p:nvPr>
            <p:ph type="title"/>
          </p:nvPr>
        </p:nvSpPr>
        <p:spPr>
          <a:xfrm>
            <a:off x="685800" y="2130425"/>
            <a:ext cx="7772400" cy="1470025"/>
          </a:xfrm>
          <a:extLst>
            <a:ext uri="{91240B29-F687-4F45-9708-019B960494DF}">
              <a14:hiddenLine xmlns:a14="http://schemas.microsoft.com/office/drawing/2010/main" w="9525" cap="flat">
                <a:solidFill>
                  <a:srgbClr val="808080"/>
                </a:solidFill>
                <a:round/>
                <a:headEnd/>
                <a:tailEnd/>
              </a14:hiddenLine>
            </a:ext>
          </a:extLst>
        </p:spPr>
        <p:txBody>
          <a:bodyPr>
            <a:normAutofit fontScale="90000"/>
          </a:bodyPr>
          <a:lstStyle/>
          <a:p>
            <a:pPr algn="ct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altLang="fr-FR" i="1" dirty="0" smtClean="0">
                <a:solidFill>
                  <a:srgbClr val="6767FF"/>
                </a:solidFill>
              </a:rPr>
              <a:t>Une grande variété de Bac Pro dans tous les secteurs</a:t>
            </a:r>
            <a:br>
              <a:rPr lang="fr-FR" altLang="fr-FR" i="1" dirty="0" smtClean="0">
                <a:solidFill>
                  <a:srgbClr val="6767FF"/>
                </a:solidFill>
              </a:rPr>
            </a:br>
            <a:r>
              <a:rPr lang="fr-FR" altLang="fr-FR" i="1" dirty="0" smtClean="0">
                <a:solidFill>
                  <a:srgbClr val="6767FF"/>
                </a:solidFill>
              </a:rPr>
              <a:t>(101 spécialités de Bac Pro</a:t>
            </a:r>
            <a:br>
              <a:rPr lang="fr-FR" altLang="fr-FR" i="1" dirty="0" smtClean="0">
                <a:solidFill>
                  <a:srgbClr val="6767FF"/>
                </a:solidFill>
              </a:rPr>
            </a:br>
            <a:r>
              <a:rPr lang="fr-FR" altLang="fr-FR" i="1" dirty="0" smtClean="0">
                <a:solidFill>
                  <a:srgbClr val="6767FF"/>
                </a:solidFill>
              </a:rPr>
              <a:t>116 spécialités de CAP)</a:t>
            </a:r>
            <a:br>
              <a:rPr lang="fr-FR" altLang="fr-FR" i="1" dirty="0" smtClean="0">
                <a:solidFill>
                  <a:srgbClr val="6767FF"/>
                </a:solidFill>
              </a:rPr>
            </a:br>
            <a:endParaRPr lang="fr-FR" altLang="fr-FR" i="1" dirty="0" smtClean="0">
              <a:solidFill>
                <a:srgbClr val="6767FF"/>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3327400" y="203224"/>
            <a:ext cx="2303463" cy="956288"/>
          </a:xfrm>
          <a:prstGeom prst="rect">
            <a:avLst/>
          </a:prstGeom>
          <a:solidFill>
            <a:srgbClr val="FFFF00"/>
          </a:solidFill>
          <a:ln>
            <a:noFill/>
          </a:ln>
          <a:effec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spcBef>
                <a:spcPts val="1750"/>
              </a:spcBef>
              <a:buSzPct val="100000"/>
            </a:pPr>
            <a:r>
              <a:rPr lang="fr-FR" altLang="fr-FR" sz="2800" b="0" dirty="0">
                <a:solidFill>
                  <a:srgbClr val="009999"/>
                </a:solidFill>
                <a:latin typeface="Segoe Script" panose="020B0504020000000003" pitchFamily="34" charset="0"/>
                <a:cs typeface="Arial" panose="020B0604020202020204" pitchFamily="34" charset="0"/>
              </a:rPr>
              <a:t>Les </a:t>
            </a:r>
            <a:r>
              <a:rPr lang="fr-FR" altLang="fr-FR" sz="2800" b="0" dirty="0" smtClean="0">
                <a:solidFill>
                  <a:srgbClr val="009999"/>
                </a:solidFill>
                <a:latin typeface="Segoe Script" panose="020B0504020000000003" pitchFamily="34" charset="0"/>
                <a:cs typeface="Arial" panose="020B0604020202020204" pitchFamily="34" charset="0"/>
              </a:rPr>
              <a:t>services</a:t>
            </a:r>
            <a:endParaRPr lang="fr-FR" altLang="fr-FR" sz="1800" b="0" dirty="0">
              <a:solidFill>
                <a:srgbClr val="000000"/>
              </a:solidFill>
              <a:cs typeface="Arial" panose="020B0604020202020204" pitchFamily="34" charset="0"/>
            </a:endParaRPr>
          </a:p>
        </p:txBody>
      </p:sp>
      <p:sp>
        <p:nvSpPr>
          <p:cNvPr id="23554" name="Text Box 2"/>
          <p:cNvSpPr txBox="1">
            <a:spLocks noChangeArrowheads="1"/>
          </p:cNvSpPr>
          <p:nvPr/>
        </p:nvSpPr>
        <p:spPr bwMode="auto">
          <a:xfrm>
            <a:off x="0" y="620713"/>
            <a:ext cx="2305050" cy="581025"/>
          </a:xfrm>
          <a:prstGeom prst="rect">
            <a:avLst/>
          </a:prstGeom>
          <a:solidFill>
            <a:srgbClr val="D75BB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Soins et services à la personne</a:t>
            </a:r>
          </a:p>
        </p:txBody>
      </p:sp>
      <p:sp>
        <p:nvSpPr>
          <p:cNvPr id="41988" name="Text Box 3"/>
          <p:cNvSpPr txBox="1">
            <a:spLocks noChangeArrowheads="1"/>
          </p:cNvSpPr>
          <p:nvPr/>
        </p:nvSpPr>
        <p:spPr bwMode="auto">
          <a:xfrm>
            <a:off x="395288" y="2708275"/>
            <a:ext cx="2303462"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3556" name="Text Box 4"/>
          <p:cNvSpPr txBox="1">
            <a:spLocks noChangeArrowheads="1"/>
          </p:cNvSpPr>
          <p:nvPr/>
        </p:nvSpPr>
        <p:spPr bwMode="auto">
          <a:xfrm>
            <a:off x="0" y="2205038"/>
            <a:ext cx="2449513" cy="2238375"/>
          </a:xfrm>
          <a:prstGeom prst="rect">
            <a:avLst/>
          </a:prstGeom>
          <a:solidFill>
            <a:srgbClr val="FFFF9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a:solidFill>
                  <a:srgbClr val="000000"/>
                </a:solidFill>
                <a:cs typeface="Arial" panose="020B0604020202020204" pitchFamily="34" charset="0"/>
              </a:rPr>
              <a:t>Gestion – Administration</a:t>
            </a:r>
          </a:p>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lnSpc>
                <a:spcPct val="75000"/>
              </a:lnSpc>
              <a:buSzPct val="100000"/>
            </a:pPr>
            <a:r>
              <a:rPr lang="fr-FR" altLang="fr-FR" sz="1600" b="0">
                <a:solidFill>
                  <a:srgbClr val="000000"/>
                </a:solidFill>
                <a:cs typeface="Arial" panose="020B0604020202020204" pitchFamily="34" charset="0"/>
              </a:rPr>
              <a:t>Commerce Vente (Reffye </a:t>
            </a:r>
          </a:p>
          <a:p>
            <a:pPr eaLnBrk="1" hangingPunct="1">
              <a:lnSpc>
                <a:spcPct val="75000"/>
              </a:lnSpc>
              <a:buSzPct val="100000"/>
            </a:pPr>
            <a:r>
              <a:rPr lang="fr-FR" altLang="fr-FR" sz="1600" b="0">
                <a:solidFill>
                  <a:srgbClr val="000000"/>
                </a:solidFill>
                <a:cs typeface="Arial" panose="020B0604020202020204" pitchFamily="34" charset="0"/>
              </a:rPr>
              <a:t>Lautréamont)</a:t>
            </a:r>
          </a:p>
        </p:txBody>
      </p:sp>
      <p:sp>
        <p:nvSpPr>
          <p:cNvPr id="23557" name="Text Box 5"/>
          <p:cNvSpPr txBox="1">
            <a:spLocks noChangeArrowheads="1"/>
          </p:cNvSpPr>
          <p:nvPr/>
        </p:nvSpPr>
        <p:spPr bwMode="auto">
          <a:xfrm>
            <a:off x="179388" y="4868863"/>
            <a:ext cx="4032250" cy="2008187"/>
          </a:xfrm>
          <a:prstGeom prst="rect">
            <a:avLst/>
          </a:prstGeom>
          <a:solidFill>
            <a:srgbClr val="CCCC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a:solidFill>
                  <a:srgbClr val="000000"/>
                </a:solidFill>
                <a:cs typeface="Arial" panose="020B0604020202020204" pitchFamily="34" charset="0"/>
              </a:rPr>
              <a:t> </a:t>
            </a:r>
          </a:p>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spcBef>
                <a:spcPts val="1000"/>
              </a:spcBef>
              <a:buSzPct val="100000"/>
            </a:pPr>
            <a:r>
              <a:rPr lang="fr-FR" altLang="fr-FR" sz="1500" b="0">
                <a:solidFill>
                  <a:srgbClr val="000000"/>
                </a:solidFill>
                <a:cs typeface="Arial" panose="020B0604020202020204" pitchFamily="34" charset="0"/>
              </a:rPr>
              <a:t>Cuisine</a:t>
            </a:r>
          </a:p>
          <a:p>
            <a:pPr eaLnBrk="1" hangingPunct="1">
              <a:spcBef>
                <a:spcPts val="938"/>
              </a:spcBef>
              <a:buSzPct val="100000"/>
            </a:pPr>
            <a:r>
              <a:rPr lang="fr-FR" altLang="fr-FR" sz="1500" b="0">
                <a:solidFill>
                  <a:srgbClr val="000000"/>
                </a:solidFill>
                <a:cs typeface="Arial" panose="020B0604020202020204" pitchFamily="34" charset="0"/>
              </a:rPr>
              <a:t>Commercialisation et services restauration</a:t>
            </a:r>
          </a:p>
          <a:p>
            <a:pPr eaLnBrk="1" hangingPunct="1">
              <a:spcBef>
                <a:spcPts val="1000"/>
              </a:spcBef>
              <a:buSzPct val="100000"/>
            </a:pPr>
            <a:r>
              <a:rPr lang="fr-FR" altLang="fr-FR" sz="1600" b="0">
                <a:solidFill>
                  <a:srgbClr val="000000"/>
                </a:solidFill>
                <a:cs typeface="Arial" panose="020B0604020202020204" pitchFamily="34" charset="0"/>
              </a:rPr>
              <a:t>Alimentation ( Pâtisserie - Boulangerie)</a:t>
            </a:r>
          </a:p>
        </p:txBody>
      </p:sp>
      <p:sp>
        <p:nvSpPr>
          <p:cNvPr id="23558" name="Text Box 6"/>
          <p:cNvSpPr txBox="1">
            <a:spLocks noChangeArrowheads="1"/>
          </p:cNvSpPr>
          <p:nvPr/>
        </p:nvSpPr>
        <p:spPr bwMode="auto">
          <a:xfrm>
            <a:off x="4787900" y="4868863"/>
            <a:ext cx="3781425" cy="617734"/>
          </a:xfrm>
          <a:prstGeom prst="rect">
            <a:avLst/>
          </a:prstGeom>
          <a:solidFill>
            <a:srgbClr val="FFFF9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buSzPct val="100000"/>
            </a:pPr>
            <a:r>
              <a:rPr lang="fr-FR" altLang="fr-FR" sz="1600" b="0" dirty="0">
                <a:solidFill>
                  <a:srgbClr val="000000"/>
                </a:solidFill>
                <a:cs typeface="Arial" panose="020B0604020202020204" pitchFamily="34" charset="0"/>
              </a:rPr>
              <a:t>Métiers de la Sécurité</a:t>
            </a:r>
            <a:r>
              <a:rPr lang="fr-FR" altLang="fr-FR" sz="1800" b="0" dirty="0">
                <a:solidFill>
                  <a:srgbClr val="000000"/>
                </a:solidFill>
                <a:cs typeface="Arial" panose="020B0604020202020204" pitchFamily="34" charset="0"/>
              </a:rPr>
              <a:t> </a:t>
            </a:r>
          </a:p>
          <a:p>
            <a:pPr eaLnBrk="1" hangingPunct="1">
              <a:buSzPct val="100000"/>
            </a:pPr>
            <a:r>
              <a:rPr lang="fr-FR" altLang="fr-FR" sz="1600" b="0" dirty="0" smtClean="0">
                <a:solidFill>
                  <a:srgbClr val="000000"/>
                </a:solidFill>
                <a:cs typeface="Arial" panose="020B0604020202020204" pitchFamily="34" charset="0"/>
              </a:rPr>
              <a:t>Victor Duruy/St Pierre</a:t>
            </a:r>
            <a:endParaRPr lang="fr-FR" altLang="fr-FR" sz="1600" b="0" dirty="0">
              <a:solidFill>
                <a:srgbClr val="000000"/>
              </a:solidFill>
              <a:cs typeface="Arial" panose="020B0604020202020204" pitchFamily="34" charset="0"/>
            </a:endParaRPr>
          </a:p>
        </p:txBody>
      </p:sp>
      <p:sp>
        <p:nvSpPr>
          <p:cNvPr id="23559" name="Text Box 7"/>
          <p:cNvSpPr txBox="1">
            <a:spLocks noChangeArrowheads="1"/>
          </p:cNvSpPr>
          <p:nvPr/>
        </p:nvSpPr>
        <p:spPr bwMode="auto">
          <a:xfrm>
            <a:off x="6015756" y="200025"/>
            <a:ext cx="2663825" cy="3762375"/>
          </a:xfrm>
          <a:prstGeom prst="rect">
            <a:avLst/>
          </a:prstGeom>
          <a:solidFill>
            <a:srgbClr val="CCCC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Transport </a:t>
            </a:r>
          </a:p>
          <a:p>
            <a:pPr eaLnBrk="1" hangingPunct="1">
              <a:spcBef>
                <a:spcPts val="1000"/>
              </a:spcBef>
              <a:buSzPct val="100000"/>
            </a:pPr>
            <a:r>
              <a:rPr lang="fr-FR" altLang="fr-FR" sz="1600" b="0" dirty="0">
                <a:solidFill>
                  <a:srgbClr val="000000"/>
                </a:solidFill>
                <a:cs typeface="Arial" panose="020B0604020202020204" pitchFamily="34" charset="0"/>
              </a:rPr>
              <a:t>(Gallieni)</a:t>
            </a:r>
          </a:p>
          <a:p>
            <a:pPr eaLnBrk="1" hangingPunct="1">
              <a:spcBef>
                <a:spcPts val="1000"/>
              </a:spcBef>
              <a:buSzPct val="100000"/>
            </a:pPr>
            <a:endParaRPr lang="fr-FR" altLang="fr-FR" sz="1600" b="0" dirty="0">
              <a:solidFill>
                <a:srgbClr val="000000"/>
              </a:solidFill>
              <a:cs typeface="Arial" panose="020B0604020202020204" pitchFamily="34" charset="0"/>
            </a:endParaRPr>
          </a:p>
          <a:p>
            <a:pPr eaLnBrk="1" hangingPunct="1">
              <a:spcBef>
                <a:spcPts val="1000"/>
              </a:spcBef>
              <a:buSzPct val="100000"/>
            </a:pPr>
            <a:r>
              <a:rPr lang="fr-FR" altLang="fr-FR" sz="1600" b="0" dirty="0">
                <a:solidFill>
                  <a:srgbClr val="000000"/>
                </a:solidFill>
                <a:cs typeface="Arial" panose="020B0604020202020204" pitchFamily="34" charset="0"/>
              </a:rPr>
              <a:t>Conduite (Gallieni)</a:t>
            </a:r>
          </a:p>
          <a:p>
            <a:pPr eaLnBrk="1" hangingPunct="1">
              <a:spcBef>
                <a:spcPts val="1000"/>
              </a:spcBef>
              <a:buSzPct val="100000"/>
            </a:pPr>
            <a:endParaRPr lang="fr-FR" altLang="fr-FR" sz="1600" b="0" dirty="0">
              <a:solidFill>
                <a:srgbClr val="000000"/>
              </a:solidFill>
              <a:cs typeface="Arial" panose="020B0604020202020204" pitchFamily="34" charset="0"/>
            </a:endParaRPr>
          </a:p>
          <a:p>
            <a:pPr eaLnBrk="1" hangingPunct="1">
              <a:spcBef>
                <a:spcPts val="1000"/>
              </a:spcBef>
              <a:buSzPct val="100000"/>
            </a:pPr>
            <a:endParaRPr lang="fr-FR" altLang="fr-FR" sz="1600" b="0" dirty="0">
              <a:solidFill>
                <a:srgbClr val="000000"/>
              </a:solidFill>
              <a:cs typeface="Arial" panose="020B0604020202020204" pitchFamily="34" charset="0"/>
            </a:endParaRPr>
          </a:p>
          <a:p>
            <a:pPr eaLnBrk="1" hangingPunct="1">
              <a:spcBef>
                <a:spcPts val="1000"/>
              </a:spcBef>
              <a:buSzPct val="100000"/>
            </a:pPr>
            <a:endParaRPr lang="fr-FR" altLang="fr-FR" sz="1600" b="0" dirty="0">
              <a:solidFill>
                <a:srgbClr val="000000"/>
              </a:solidFill>
              <a:cs typeface="Arial" panose="020B0604020202020204" pitchFamily="34" charset="0"/>
            </a:endParaRPr>
          </a:p>
          <a:p>
            <a:pPr eaLnBrk="1" hangingPunct="1">
              <a:spcBef>
                <a:spcPts val="1000"/>
              </a:spcBef>
              <a:buSzPct val="100000"/>
            </a:pPr>
            <a:r>
              <a:rPr lang="fr-FR" altLang="fr-FR" sz="1600" b="0" dirty="0">
                <a:solidFill>
                  <a:srgbClr val="000000"/>
                </a:solidFill>
                <a:cs typeface="Arial" panose="020B0604020202020204" pitchFamily="34" charset="0"/>
              </a:rPr>
              <a:t>Logistique (PMF)</a:t>
            </a:r>
          </a:p>
          <a:p>
            <a:pPr eaLnBrk="1" hangingPunct="1">
              <a:spcBef>
                <a:spcPts val="1125"/>
              </a:spcBef>
              <a:buSzPct val="100000"/>
            </a:pPr>
            <a:endParaRPr lang="fr-FR" altLang="fr-FR" sz="1800" b="0" dirty="0">
              <a:solidFill>
                <a:srgbClr val="000000"/>
              </a:solidFill>
              <a:cs typeface="Arial" panose="020B0604020202020204" pitchFamily="34" charset="0"/>
            </a:endParaRPr>
          </a:p>
          <a:p>
            <a:pPr eaLnBrk="1" hangingPunct="1">
              <a:spcBef>
                <a:spcPts val="1125"/>
              </a:spcBef>
              <a:buSzPct val="100000"/>
            </a:pPr>
            <a:endParaRPr lang="fr-FR" altLang="fr-FR" sz="1800" b="0" dirty="0">
              <a:solidFill>
                <a:srgbClr val="000000"/>
              </a:solidFill>
              <a:cs typeface="Arial" panose="020B0604020202020204" pitchFamily="34" charset="0"/>
            </a:endParaRPr>
          </a:p>
        </p:txBody>
      </p:sp>
      <p:pic>
        <p:nvPicPr>
          <p:cNvPr id="4199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4581525"/>
            <a:ext cx="1584325" cy="10509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99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2492375"/>
            <a:ext cx="1295400" cy="8620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996"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8888" y="981075"/>
            <a:ext cx="1584325" cy="11906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997"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51381" y="3140869"/>
            <a:ext cx="1619250" cy="1079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999"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4075" y="4797425"/>
            <a:ext cx="1943100" cy="10334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000"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2781300"/>
            <a:ext cx="1152525" cy="806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001"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92950" y="4941888"/>
            <a:ext cx="1751013" cy="11858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002"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35150" y="3357563"/>
            <a:ext cx="1500188" cy="1000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003" name="Picture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08669" y="1582737"/>
            <a:ext cx="1501775" cy="11255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004" name="Picture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58097" y="200025"/>
            <a:ext cx="1749425" cy="10493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72" name="Text Box 20"/>
          <p:cNvSpPr txBox="1">
            <a:spLocks noChangeArrowheads="1"/>
          </p:cNvSpPr>
          <p:nvPr/>
        </p:nvSpPr>
        <p:spPr bwMode="auto">
          <a:xfrm>
            <a:off x="3348038" y="3573463"/>
            <a:ext cx="2592387" cy="1077912"/>
          </a:xfrm>
          <a:prstGeom prst="rect">
            <a:avLst/>
          </a:prstGeom>
          <a:solidFill>
            <a:srgbClr val="FFFF9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spcBef>
                <a:spcPts val="1000"/>
              </a:spcBef>
              <a:buSzPct val="100000"/>
            </a:pPr>
            <a:r>
              <a:rPr lang="fr-FR" altLang="fr-FR" sz="1600" b="0">
                <a:solidFill>
                  <a:srgbClr val="000000"/>
                </a:solidFill>
                <a:cs typeface="Arial" panose="020B0604020202020204" pitchFamily="34" charset="0"/>
              </a:rPr>
              <a:t>Accueil Relation Clients</a:t>
            </a:r>
          </a:p>
        </p:txBody>
      </p:sp>
      <p:pic>
        <p:nvPicPr>
          <p:cNvPr id="42006" name="Picture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19475" y="3429000"/>
            <a:ext cx="1439863" cy="8143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74" name="Text Box 22"/>
          <p:cNvSpPr txBox="1">
            <a:spLocks noChangeArrowheads="1"/>
          </p:cNvSpPr>
          <p:nvPr/>
        </p:nvSpPr>
        <p:spPr bwMode="auto">
          <a:xfrm>
            <a:off x="4356100" y="5661025"/>
            <a:ext cx="2160588" cy="1077913"/>
          </a:xfrm>
          <a:prstGeom prst="rect">
            <a:avLst/>
          </a:prstGeom>
          <a:solidFill>
            <a:srgbClr val="FFFF99"/>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spcBef>
                <a:spcPts val="1000"/>
              </a:spcBef>
              <a:buSzPct val="100000"/>
            </a:pPr>
            <a:r>
              <a:rPr lang="fr-FR" altLang="fr-FR" sz="1600" b="0">
                <a:solidFill>
                  <a:srgbClr val="000000"/>
                </a:solidFill>
                <a:cs typeface="Arial" panose="020B0604020202020204" pitchFamily="34" charset="0"/>
              </a:rPr>
              <a:t>Esthétique</a:t>
            </a:r>
          </a:p>
        </p:txBody>
      </p:sp>
      <p:pic>
        <p:nvPicPr>
          <p:cNvPr id="42008" name="Picture 2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508625" y="5805488"/>
            <a:ext cx="1368425" cy="9080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 name="Text Box 2"/>
          <p:cNvSpPr txBox="1">
            <a:spLocks noChangeArrowheads="1"/>
          </p:cNvSpPr>
          <p:nvPr/>
        </p:nvSpPr>
        <p:spPr bwMode="auto">
          <a:xfrm>
            <a:off x="4458487" y="1582737"/>
            <a:ext cx="1204544" cy="340735"/>
          </a:xfrm>
          <a:prstGeom prst="rect">
            <a:avLst/>
          </a:prstGeom>
          <a:solidFill>
            <a:srgbClr val="D75BB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smtClean="0">
                <a:solidFill>
                  <a:srgbClr val="000000"/>
                </a:solidFill>
                <a:cs typeface="Arial" panose="020B0604020202020204" pitchFamily="34" charset="0"/>
              </a:rPr>
              <a:t>Coiffure</a:t>
            </a:r>
            <a:endParaRPr lang="fr-FR" altLang="fr-FR" sz="1600" b="0" dirty="0">
              <a:solidFill>
                <a:srgbClr val="000000"/>
              </a:solidFill>
              <a:cs typeface="Arial" panose="020B0604020202020204" pitchFamily="34" charset="0"/>
            </a:endParaRPr>
          </a:p>
        </p:txBody>
      </p:sp>
      <p:pic>
        <p:nvPicPr>
          <p:cNvPr id="2" name="Image 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228106" y="1924727"/>
            <a:ext cx="2389400" cy="1004888"/>
          </a:xfrm>
          <a:prstGeom prst="rect">
            <a:avLst/>
          </a:prstGeom>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890838" y="299298"/>
            <a:ext cx="3814220" cy="1310231"/>
          </a:xfrm>
          <a:prstGeom prst="rect">
            <a:avLst/>
          </a:prstGeom>
          <a:solidFill>
            <a:srgbClr val="9999FF"/>
          </a:solidFill>
          <a:ln>
            <a:noFill/>
          </a:ln>
          <a:effec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spcBef>
                <a:spcPts val="1750"/>
              </a:spcBef>
              <a:buSzPct val="100000"/>
            </a:pPr>
            <a:r>
              <a:rPr lang="fr-FR" altLang="fr-FR" sz="3200" b="0" dirty="0" smtClean="0">
                <a:solidFill>
                  <a:srgbClr val="333399"/>
                </a:solidFill>
                <a:latin typeface="Segoe Script" panose="020B0504020000000003" pitchFamily="34" charset="0"/>
                <a:cs typeface="Arial" panose="020B0604020202020204" pitchFamily="34" charset="0"/>
              </a:rPr>
              <a:t>L’industrie</a:t>
            </a:r>
          </a:p>
          <a:p>
            <a:pPr algn="ctr" eaLnBrk="1" hangingPunct="1">
              <a:spcBef>
                <a:spcPts val="1750"/>
              </a:spcBef>
              <a:buSzPct val="100000"/>
            </a:pPr>
            <a:r>
              <a:rPr lang="fr-FR" altLang="fr-FR" sz="3200" b="0" dirty="0" smtClean="0">
                <a:solidFill>
                  <a:srgbClr val="333399"/>
                </a:solidFill>
                <a:latin typeface="Segoe Script" panose="020B0504020000000003" pitchFamily="34" charset="0"/>
                <a:cs typeface="Arial" panose="020B0604020202020204" pitchFamily="34" charset="0"/>
              </a:rPr>
              <a:t>Le Bâtiment</a:t>
            </a:r>
            <a:endParaRPr lang="fr-FR" altLang="fr-FR" sz="3200" b="0" dirty="0">
              <a:solidFill>
                <a:srgbClr val="333399"/>
              </a:solidFill>
              <a:latin typeface="Segoe Script" panose="020B0504020000000003" pitchFamily="34" charset="0"/>
              <a:cs typeface="Arial" panose="020B0604020202020204" pitchFamily="34" charset="0"/>
            </a:endParaRPr>
          </a:p>
        </p:txBody>
      </p:sp>
      <p:sp>
        <p:nvSpPr>
          <p:cNvPr id="24579" name="Text Box 3"/>
          <p:cNvSpPr txBox="1">
            <a:spLocks noChangeArrowheads="1"/>
          </p:cNvSpPr>
          <p:nvPr/>
        </p:nvSpPr>
        <p:spPr bwMode="auto">
          <a:xfrm>
            <a:off x="250825" y="981075"/>
            <a:ext cx="1871663" cy="1151214"/>
          </a:xfrm>
          <a:prstGeom prst="rect">
            <a:avLst/>
          </a:prstGeom>
          <a:solidFill>
            <a:srgbClr val="33CCC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800" b="0" dirty="0">
                <a:solidFill>
                  <a:srgbClr val="000000"/>
                </a:solidFill>
                <a:cs typeface="Arial" panose="020B0604020202020204" pitchFamily="34" charset="0"/>
              </a:rPr>
              <a:t>Usinage</a:t>
            </a:r>
          </a:p>
          <a:p>
            <a:pPr eaLnBrk="1" hangingPunct="1">
              <a:spcBef>
                <a:spcPts val="1000"/>
              </a:spcBef>
              <a:buSzPct val="100000"/>
            </a:pPr>
            <a:endParaRPr lang="fr-FR" altLang="fr-FR" sz="1600" b="0" dirty="0">
              <a:solidFill>
                <a:srgbClr val="000000"/>
              </a:solidFill>
              <a:cs typeface="Arial" panose="020B0604020202020204" pitchFamily="34" charset="0"/>
            </a:endParaRPr>
          </a:p>
          <a:p>
            <a:pPr eaLnBrk="1" hangingPunct="1">
              <a:spcBef>
                <a:spcPts val="1000"/>
              </a:spcBef>
              <a:buSzPct val="100000"/>
            </a:pPr>
            <a:r>
              <a:rPr lang="fr-FR" altLang="fr-FR" sz="1800" b="0" dirty="0" smtClean="0">
                <a:solidFill>
                  <a:srgbClr val="000000"/>
                </a:solidFill>
                <a:cs typeface="Arial" panose="020B0604020202020204" pitchFamily="34" charset="0"/>
              </a:rPr>
              <a:t>Modelage</a:t>
            </a:r>
            <a:r>
              <a:rPr lang="fr-FR" altLang="fr-FR" sz="1600" b="0" dirty="0" smtClean="0">
                <a:solidFill>
                  <a:srgbClr val="000000"/>
                </a:solidFill>
                <a:cs typeface="Arial" panose="020B0604020202020204" pitchFamily="34" charset="0"/>
              </a:rPr>
              <a:t> </a:t>
            </a:r>
            <a:endParaRPr lang="fr-FR" altLang="fr-FR" sz="1600" b="0" dirty="0">
              <a:solidFill>
                <a:srgbClr val="000000"/>
              </a:solidFill>
              <a:cs typeface="Arial" panose="020B0604020202020204" pitchFamily="34" charset="0"/>
            </a:endParaRPr>
          </a:p>
        </p:txBody>
      </p:sp>
      <p:sp>
        <p:nvSpPr>
          <p:cNvPr id="24580" name="Text Box 4"/>
          <p:cNvSpPr txBox="1">
            <a:spLocks noChangeArrowheads="1"/>
          </p:cNvSpPr>
          <p:nvPr/>
        </p:nvSpPr>
        <p:spPr bwMode="auto">
          <a:xfrm>
            <a:off x="0" y="3933825"/>
            <a:ext cx="2160588" cy="336550"/>
          </a:xfrm>
          <a:prstGeom prst="rect">
            <a:avLst/>
          </a:prstGeom>
          <a:solidFill>
            <a:srgbClr val="FFFF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a:solidFill>
                  <a:srgbClr val="000000"/>
                </a:solidFill>
                <a:cs typeface="Arial" panose="020B0604020202020204" pitchFamily="34" charset="0"/>
              </a:rPr>
              <a:t>Métiers de la Mode</a:t>
            </a:r>
          </a:p>
        </p:txBody>
      </p:sp>
      <p:sp>
        <p:nvSpPr>
          <p:cNvPr id="24581" name="Text Box 5"/>
          <p:cNvSpPr txBox="1">
            <a:spLocks noChangeArrowheads="1"/>
          </p:cNvSpPr>
          <p:nvPr/>
        </p:nvSpPr>
        <p:spPr bwMode="auto">
          <a:xfrm>
            <a:off x="179388" y="5300663"/>
            <a:ext cx="3384550" cy="1339850"/>
          </a:xfrm>
          <a:prstGeom prst="rect">
            <a:avLst/>
          </a:prstGeom>
          <a:solidFill>
            <a:srgbClr val="FFCC66"/>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u="sng">
                <a:solidFill>
                  <a:srgbClr val="000000"/>
                </a:solidFill>
                <a:cs typeface="Arial" panose="020B0604020202020204" pitchFamily="34" charset="0"/>
              </a:rPr>
              <a:t>Industries graphiques</a:t>
            </a:r>
          </a:p>
          <a:p>
            <a:pPr eaLnBrk="1" hangingPunct="1">
              <a:spcBef>
                <a:spcPts val="875"/>
              </a:spcBef>
              <a:buSzPct val="100000"/>
            </a:pPr>
            <a:r>
              <a:rPr lang="fr-FR" altLang="fr-FR" sz="1600" b="0">
                <a:solidFill>
                  <a:srgbClr val="000000"/>
                </a:solidFill>
                <a:cs typeface="Arial" panose="020B0604020202020204" pitchFamily="34" charset="0"/>
              </a:rPr>
              <a:t>	</a:t>
            </a:r>
            <a:r>
              <a:rPr lang="fr-FR" altLang="fr-FR" sz="1400" b="0">
                <a:solidFill>
                  <a:srgbClr val="000000"/>
                </a:solidFill>
                <a:cs typeface="Arial" panose="020B0604020202020204" pitchFamily="34" charset="0"/>
              </a:rPr>
              <a:t>Communication graphique</a:t>
            </a:r>
          </a:p>
          <a:p>
            <a:pPr eaLnBrk="1" hangingPunct="1">
              <a:spcBef>
                <a:spcPts val="875"/>
              </a:spcBef>
              <a:buSzPct val="100000"/>
            </a:pPr>
            <a:r>
              <a:rPr lang="fr-FR" altLang="fr-FR" sz="1400" b="0">
                <a:solidFill>
                  <a:srgbClr val="000000"/>
                </a:solidFill>
                <a:cs typeface="Arial" panose="020B0604020202020204" pitchFamily="34" charset="0"/>
              </a:rPr>
              <a:t>	Production graphique</a:t>
            </a:r>
          </a:p>
          <a:p>
            <a:pPr eaLnBrk="1" hangingPunct="1">
              <a:spcBef>
                <a:spcPts val="875"/>
              </a:spcBef>
              <a:buSzPct val="100000"/>
            </a:pPr>
            <a:r>
              <a:rPr lang="fr-FR" altLang="fr-FR" sz="1400" b="0">
                <a:solidFill>
                  <a:srgbClr val="000000"/>
                </a:solidFill>
                <a:cs typeface="Arial" panose="020B0604020202020204" pitchFamily="34" charset="0"/>
              </a:rPr>
              <a:t>	Production imprimée</a:t>
            </a:r>
          </a:p>
        </p:txBody>
      </p:sp>
      <p:sp>
        <p:nvSpPr>
          <p:cNvPr id="24582" name="Text Box 6"/>
          <p:cNvSpPr txBox="1">
            <a:spLocks noChangeArrowheads="1"/>
          </p:cNvSpPr>
          <p:nvPr/>
        </p:nvSpPr>
        <p:spPr bwMode="auto">
          <a:xfrm>
            <a:off x="6143948" y="47410"/>
            <a:ext cx="2520627" cy="715197"/>
          </a:xfrm>
          <a:prstGeom prst="rect">
            <a:avLst/>
          </a:prstGeom>
          <a:solidFill>
            <a:srgbClr val="FFCC66"/>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Maintenance des </a:t>
            </a:r>
            <a:endParaRPr lang="fr-FR" altLang="fr-FR" sz="1600" b="0" dirty="0" smtClean="0">
              <a:solidFill>
                <a:srgbClr val="000000"/>
              </a:solidFill>
              <a:cs typeface="Arial" panose="020B0604020202020204" pitchFamily="34" charset="0"/>
            </a:endParaRPr>
          </a:p>
          <a:p>
            <a:pPr eaLnBrk="1" hangingPunct="1">
              <a:spcBef>
                <a:spcPts val="1000"/>
              </a:spcBef>
              <a:buSzPct val="100000"/>
            </a:pPr>
            <a:r>
              <a:rPr lang="fr-FR" altLang="fr-FR" sz="1600" b="0" dirty="0" smtClean="0">
                <a:solidFill>
                  <a:srgbClr val="000000"/>
                </a:solidFill>
                <a:cs typeface="Arial" panose="020B0604020202020204" pitchFamily="34" charset="0"/>
              </a:rPr>
              <a:t>équipements </a:t>
            </a:r>
            <a:r>
              <a:rPr lang="fr-FR" altLang="fr-FR" sz="1600" b="0" dirty="0">
                <a:solidFill>
                  <a:srgbClr val="000000"/>
                </a:solidFill>
                <a:cs typeface="Arial" panose="020B0604020202020204" pitchFamily="34" charset="0"/>
              </a:rPr>
              <a:t>industriels</a:t>
            </a:r>
          </a:p>
        </p:txBody>
      </p:sp>
      <p:sp>
        <p:nvSpPr>
          <p:cNvPr id="24583" name="Text Box 7"/>
          <p:cNvSpPr txBox="1">
            <a:spLocks noChangeArrowheads="1"/>
          </p:cNvSpPr>
          <p:nvPr/>
        </p:nvSpPr>
        <p:spPr bwMode="auto">
          <a:xfrm>
            <a:off x="4941094" y="1826136"/>
            <a:ext cx="3887788" cy="1447800"/>
          </a:xfrm>
          <a:prstGeom prst="rect">
            <a:avLst/>
          </a:prstGeom>
          <a:solidFill>
            <a:srgbClr val="33CCC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u="sng" dirty="0">
                <a:solidFill>
                  <a:srgbClr val="000000"/>
                </a:solidFill>
                <a:cs typeface="Arial" panose="020B0604020202020204" pitchFamily="34" charset="0"/>
              </a:rPr>
              <a:t>Bâtiment</a:t>
            </a:r>
          </a:p>
          <a:p>
            <a:pPr eaLnBrk="1" hangingPunct="1">
              <a:spcBef>
                <a:spcPts val="1000"/>
              </a:spcBef>
              <a:buSzPct val="100000"/>
            </a:pPr>
            <a:r>
              <a:rPr lang="fr-FR" altLang="fr-FR" sz="1600" b="0" dirty="0">
                <a:solidFill>
                  <a:srgbClr val="000000"/>
                </a:solidFill>
                <a:cs typeface="Arial" panose="020B0604020202020204" pitchFamily="34" charset="0"/>
              </a:rPr>
              <a:t>Menuisier agenceur</a:t>
            </a:r>
          </a:p>
          <a:p>
            <a:pPr eaLnBrk="1" hangingPunct="1">
              <a:spcBef>
                <a:spcPts val="1000"/>
              </a:spcBef>
              <a:buSzPct val="100000"/>
            </a:pPr>
            <a:r>
              <a:rPr lang="fr-FR" altLang="fr-FR" sz="1600" b="0" dirty="0">
                <a:solidFill>
                  <a:srgbClr val="000000"/>
                </a:solidFill>
                <a:cs typeface="Arial" panose="020B0604020202020204" pitchFamily="34" charset="0"/>
              </a:rPr>
              <a:t>Menuiserie alu, verre</a:t>
            </a:r>
          </a:p>
          <a:p>
            <a:pPr eaLnBrk="1" hangingPunct="1">
              <a:spcBef>
                <a:spcPts val="1000"/>
              </a:spcBef>
              <a:buSzPct val="100000"/>
            </a:pPr>
            <a:r>
              <a:rPr lang="fr-FR" altLang="fr-FR" sz="1600" b="0" dirty="0">
                <a:solidFill>
                  <a:srgbClr val="000000"/>
                </a:solidFill>
                <a:cs typeface="Arial" panose="020B0604020202020204" pitchFamily="34" charset="0"/>
              </a:rPr>
              <a:t>Systèmes énergétiques et climatiques</a:t>
            </a:r>
          </a:p>
        </p:txBody>
      </p:sp>
      <p:sp>
        <p:nvSpPr>
          <p:cNvPr id="24584" name="Text Box 8"/>
          <p:cNvSpPr txBox="1">
            <a:spLocks noChangeArrowheads="1"/>
          </p:cNvSpPr>
          <p:nvPr/>
        </p:nvSpPr>
        <p:spPr bwMode="auto">
          <a:xfrm>
            <a:off x="6372225" y="3716338"/>
            <a:ext cx="2592388" cy="550862"/>
          </a:xfrm>
          <a:prstGeom prst="rect">
            <a:avLst/>
          </a:prstGeom>
          <a:solidFill>
            <a:srgbClr val="FFCC66"/>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875"/>
              </a:spcBef>
              <a:buSzPct val="100000"/>
            </a:pPr>
            <a:r>
              <a:rPr lang="fr-FR" altLang="fr-FR" sz="1600" b="0">
                <a:solidFill>
                  <a:srgbClr val="000000"/>
                </a:solidFill>
                <a:cs typeface="Arial" panose="020B0604020202020204" pitchFamily="34" charset="0"/>
              </a:rPr>
              <a:t>Travaux publics </a:t>
            </a:r>
            <a:r>
              <a:rPr lang="fr-FR" altLang="fr-FR" sz="1400" b="0">
                <a:solidFill>
                  <a:srgbClr val="000000"/>
                </a:solidFill>
                <a:cs typeface="Arial" panose="020B0604020202020204" pitchFamily="34" charset="0"/>
              </a:rPr>
              <a:t>(Gourdan)</a:t>
            </a:r>
          </a:p>
        </p:txBody>
      </p:sp>
      <p:sp>
        <p:nvSpPr>
          <p:cNvPr id="24585" name="Text Box 9"/>
          <p:cNvSpPr txBox="1">
            <a:spLocks noChangeArrowheads="1"/>
          </p:cNvSpPr>
          <p:nvPr/>
        </p:nvSpPr>
        <p:spPr bwMode="auto">
          <a:xfrm>
            <a:off x="3382989" y="3731644"/>
            <a:ext cx="2701105" cy="715197"/>
          </a:xfrm>
          <a:prstGeom prst="rect">
            <a:avLst/>
          </a:prstGeom>
          <a:solidFill>
            <a:srgbClr val="FFFF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Systèmes Electroniques</a:t>
            </a:r>
          </a:p>
          <a:p>
            <a:pPr eaLnBrk="1" hangingPunct="1">
              <a:spcBef>
                <a:spcPts val="1000"/>
              </a:spcBef>
              <a:buSzPct val="100000"/>
            </a:pPr>
            <a:r>
              <a:rPr lang="fr-FR" altLang="fr-FR" sz="1600" b="0" dirty="0">
                <a:solidFill>
                  <a:srgbClr val="000000"/>
                </a:solidFill>
                <a:cs typeface="Arial" panose="020B0604020202020204" pitchFamily="34" charset="0"/>
              </a:rPr>
              <a:t>Electrotechnique</a:t>
            </a:r>
          </a:p>
        </p:txBody>
      </p:sp>
      <p:sp>
        <p:nvSpPr>
          <p:cNvPr id="24586" name="Text Box 10"/>
          <p:cNvSpPr txBox="1">
            <a:spLocks noChangeArrowheads="1"/>
          </p:cNvSpPr>
          <p:nvPr/>
        </p:nvSpPr>
        <p:spPr bwMode="auto">
          <a:xfrm>
            <a:off x="5292725" y="5300663"/>
            <a:ext cx="3527425" cy="1309687"/>
          </a:xfrm>
          <a:prstGeom prst="rect">
            <a:avLst/>
          </a:prstGeom>
          <a:solidFill>
            <a:srgbClr val="33CCC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u="sng">
                <a:solidFill>
                  <a:srgbClr val="000000"/>
                </a:solidFill>
                <a:cs typeface="Arial" panose="020B0604020202020204" pitchFamily="34" charset="0"/>
              </a:rPr>
              <a:t>Matériaux</a:t>
            </a:r>
          </a:p>
          <a:p>
            <a:pPr eaLnBrk="1" hangingPunct="1">
              <a:spcBef>
                <a:spcPts val="875"/>
              </a:spcBef>
              <a:buSzPct val="100000"/>
            </a:pPr>
            <a:r>
              <a:rPr lang="fr-FR" altLang="fr-FR" sz="1400" b="0">
                <a:solidFill>
                  <a:srgbClr val="000000"/>
                </a:solidFill>
                <a:cs typeface="Arial" panose="020B0604020202020204" pitchFamily="34" charset="0"/>
              </a:rPr>
              <a:t>	Plastiques composites</a:t>
            </a:r>
          </a:p>
          <a:p>
            <a:pPr eaLnBrk="1" hangingPunct="1">
              <a:spcBef>
                <a:spcPts val="875"/>
              </a:spcBef>
              <a:buSzPct val="100000"/>
            </a:pPr>
            <a:r>
              <a:rPr lang="fr-FR" altLang="fr-FR" sz="1400" b="0">
                <a:solidFill>
                  <a:srgbClr val="000000"/>
                </a:solidFill>
                <a:cs typeface="Arial" panose="020B0604020202020204" pitchFamily="34" charset="0"/>
              </a:rPr>
              <a:t>	Technicien de scierie</a:t>
            </a:r>
          </a:p>
          <a:p>
            <a:pPr eaLnBrk="1" hangingPunct="1">
              <a:spcBef>
                <a:spcPts val="875"/>
              </a:spcBef>
              <a:buSzPct val="100000"/>
            </a:pPr>
            <a:r>
              <a:rPr lang="fr-FR" altLang="fr-FR" sz="1400" b="0">
                <a:solidFill>
                  <a:srgbClr val="000000"/>
                </a:solidFill>
                <a:cs typeface="Arial" panose="020B0604020202020204" pitchFamily="34" charset="0"/>
              </a:rPr>
              <a:t>	Technicien aérostructure</a:t>
            </a:r>
          </a:p>
        </p:txBody>
      </p:sp>
      <p:pic>
        <p:nvPicPr>
          <p:cNvPr id="44044"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801" y="-73917"/>
            <a:ext cx="1439862" cy="10810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45"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0898" y="1377243"/>
            <a:ext cx="1487488" cy="9445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46"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36642" y="4472046"/>
            <a:ext cx="1377950" cy="1031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47"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3325" y="4110291"/>
            <a:ext cx="1871663" cy="7794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48"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12088" y="4005263"/>
            <a:ext cx="1135062" cy="8524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49"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7450" y="4221163"/>
            <a:ext cx="1398588" cy="9302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93" name="Text Box 17"/>
          <p:cNvSpPr txBox="1">
            <a:spLocks noChangeArrowheads="1"/>
          </p:cNvSpPr>
          <p:nvPr/>
        </p:nvSpPr>
        <p:spPr bwMode="auto">
          <a:xfrm>
            <a:off x="0" y="2852738"/>
            <a:ext cx="1727200" cy="823912"/>
          </a:xfrm>
          <a:prstGeom prst="rect">
            <a:avLst/>
          </a:prstGeom>
          <a:solidFill>
            <a:srgbClr val="D75BB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a:solidFill>
                  <a:srgbClr val="000000"/>
                </a:solidFill>
                <a:cs typeface="Arial" panose="020B0604020202020204" pitchFamily="34" charset="0"/>
              </a:rPr>
              <a:t>Maintenance véhicules (Sixte Vignon)</a:t>
            </a:r>
          </a:p>
        </p:txBody>
      </p:sp>
      <p:pic>
        <p:nvPicPr>
          <p:cNvPr id="44051"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19250" y="2924175"/>
            <a:ext cx="1439863" cy="7223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52"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80288" y="692150"/>
            <a:ext cx="1525587" cy="10144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53"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19925" y="1844675"/>
            <a:ext cx="1644650" cy="920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subTitle" idx="4294967295"/>
          </p:nvPr>
        </p:nvSpPr>
        <p:spPr>
          <a:xfrm>
            <a:off x="2774020" y="1701557"/>
            <a:ext cx="3457575" cy="1316037"/>
          </a:xfrm>
          <a:solidFill>
            <a:srgbClr val="FFFF99"/>
          </a:solidFill>
          <a:extLst>
            <a:ext uri="{91240B29-F687-4F45-9708-019B960494DF}">
              <a14:hiddenLine xmlns:a14="http://schemas.microsoft.com/office/drawing/2010/main" w="9525" cap="flat">
                <a:solidFill>
                  <a:srgbClr val="808080"/>
                </a:solidFill>
                <a:round/>
                <a:headEnd/>
                <a:tailEnd/>
              </a14:hiddenLine>
            </a:ext>
          </a:extLst>
        </p:spPr>
        <p:txBody>
          <a:bodyPr>
            <a:normAutofit lnSpcReduction="10000"/>
          </a:bodyPr>
          <a:lstStyle/>
          <a:p>
            <a:pPr marL="0" indent="0" algn="ctr" eaLnBrk="1" hangingPunct="1">
              <a:spcBef>
                <a:spcPts val="500"/>
              </a:spcBef>
              <a:buClrTx/>
              <a:buFontTx/>
              <a:buNone/>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fr-FR" altLang="fr-FR" sz="2000" b="1" dirty="0" smtClean="0">
                <a:solidFill>
                  <a:srgbClr val="006600"/>
                </a:solidFill>
                <a:latin typeface="Segoe Script" panose="020B0504020000000003" pitchFamily="34" charset="0"/>
              </a:rPr>
              <a:t>Agriculture-Horticulture</a:t>
            </a:r>
          </a:p>
          <a:p>
            <a:pPr marL="0" indent="0" algn="ctr" eaLnBrk="1" hangingPunct="1">
              <a:spcBef>
                <a:spcPts val="500"/>
              </a:spcBef>
              <a:buClrTx/>
              <a:buFontTx/>
              <a:buNone/>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fr-FR" altLang="fr-FR" sz="2000" b="1" dirty="0" smtClean="0">
                <a:solidFill>
                  <a:srgbClr val="FF0000"/>
                </a:solidFill>
                <a:latin typeface="Segoe Script" panose="020B0504020000000003" pitchFamily="34" charset="0"/>
              </a:rPr>
              <a:t>Agro-alimentaire</a:t>
            </a:r>
            <a:r>
              <a:rPr lang="fr-FR" altLang="fr-FR" sz="2000" b="1" dirty="0" smtClean="0">
                <a:solidFill>
                  <a:srgbClr val="009900"/>
                </a:solidFill>
                <a:latin typeface="Segoe Script" panose="020B0504020000000003" pitchFamily="34" charset="0"/>
              </a:rPr>
              <a:t> </a:t>
            </a:r>
            <a:r>
              <a:rPr lang="fr-FR" altLang="fr-FR" sz="2000" b="1" dirty="0" smtClean="0">
                <a:solidFill>
                  <a:srgbClr val="7030A0"/>
                </a:solidFill>
                <a:latin typeface="Segoe Script" panose="020B0504020000000003" pitchFamily="34" charset="0"/>
              </a:rPr>
              <a:t>Services</a:t>
            </a:r>
          </a:p>
        </p:txBody>
      </p:sp>
      <p:sp>
        <p:nvSpPr>
          <p:cNvPr id="25603" name="Text Box 3"/>
          <p:cNvSpPr txBox="1">
            <a:spLocks noChangeArrowheads="1"/>
          </p:cNvSpPr>
          <p:nvPr/>
        </p:nvSpPr>
        <p:spPr bwMode="auto">
          <a:xfrm>
            <a:off x="355982" y="153987"/>
            <a:ext cx="2305050" cy="823913"/>
          </a:xfrm>
          <a:prstGeom prst="rect">
            <a:avLst/>
          </a:prstGeom>
          <a:solidFill>
            <a:srgbClr val="CCCC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Travaux paysagers Productions horticoles (Adriana)</a:t>
            </a:r>
          </a:p>
        </p:txBody>
      </p:sp>
      <p:sp>
        <p:nvSpPr>
          <p:cNvPr id="25604" name="Text Box 4"/>
          <p:cNvSpPr txBox="1">
            <a:spLocks noChangeArrowheads="1"/>
          </p:cNvSpPr>
          <p:nvPr/>
        </p:nvSpPr>
        <p:spPr bwMode="auto">
          <a:xfrm>
            <a:off x="83973" y="1029674"/>
            <a:ext cx="2152799" cy="833178"/>
          </a:xfrm>
          <a:prstGeom prst="rect">
            <a:avLst/>
          </a:prstGeom>
          <a:solidFill>
            <a:srgbClr val="FFCC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Alimentation: </a:t>
            </a:r>
            <a:r>
              <a:rPr lang="fr-FR" altLang="fr-FR" sz="1600" b="0" dirty="0" smtClean="0">
                <a:solidFill>
                  <a:srgbClr val="000000"/>
                </a:solidFill>
                <a:cs typeface="Arial" panose="020B0604020202020204" pitchFamily="34" charset="0"/>
              </a:rPr>
              <a:t>Vente produits alimentaires </a:t>
            </a:r>
            <a:r>
              <a:rPr lang="fr-FR" altLang="fr-FR" sz="1600" b="0" dirty="0">
                <a:solidFill>
                  <a:srgbClr val="000000"/>
                </a:solidFill>
                <a:cs typeface="Arial" panose="020B0604020202020204" pitchFamily="34" charset="0"/>
              </a:rPr>
              <a:t>(Gaillac, </a:t>
            </a:r>
            <a:r>
              <a:rPr lang="fr-FR" altLang="fr-FR" sz="1600" b="0" dirty="0" smtClean="0">
                <a:solidFill>
                  <a:srgbClr val="000000"/>
                </a:solidFill>
                <a:cs typeface="Arial" panose="020B0604020202020204" pitchFamily="34" charset="0"/>
              </a:rPr>
              <a:t>Moissac)</a:t>
            </a:r>
          </a:p>
        </p:txBody>
      </p:sp>
      <p:sp>
        <p:nvSpPr>
          <p:cNvPr id="46086" name="Text Box 5"/>
          <p:cNvSpPr txBox="1">
            <a:spLocks noChangeArrowheads="1"/>
          </p:cNvSpPr>
          <p:nvPr/>
        </p:nvSpPr>
        <p:spPr bwMode="auto">
          <a:xfrm>
            <a:off x="323850" y="4581525"/>
            <a:ext cx="22320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5606" name="Text Box 6"/>
          <p:cNvSpPr txBox="1">
            <a:spLocks noChangeArrowheads="1"/>
          </p:cNvSpPr>
          <p:nvPr/>
        </p:nvSpPr>
        <p:spPr bwMode="auto">
          <a:xfrm>
            <a:off x="457569" y="3526834"/>
            <a:ext cx="2233613" cy="1311275"/>
          </a:xfrm>
          <a:prstGeom prst="rect">
            <a:avLst/>
          </a:prstGeom>
          <a:solidFill>
            <a:srgbClr val="CCFFC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Conseil- Vente Technicien conseil vente produits horticoles ou animalerie (Adriana)</a:t>
            </a:r>
          </a:p>
        </p:txBody>
      </p:sp>
      <p:sp>
        <p:nvSpPr>
          <p:cNvPr id="25607" name="Text Box 7"/>
          <p:cNvSpPr txBox="1">
            <a:spLocks noChangeArrowheads="1"/>
          </p:cNvSpPr>
          <p:nvPr/>
        </p:nvSpPr>
        <p:spPr bwMode="auto">
          <a:xfrm>
            <a:off x="6406447" y="2950776"/>
            <a:ext cx="2663974" cy="1207639"/>
          </a:xfrm>
          <a:prstGeom prst="rect">
            <a:avLst/>
          </a:prstGeom>
          <a:solidFill>
            <a:srgbClr val="FFCC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Maintenance matériels agricoles (Ondes)</a:t>
            </a:r>
          </a:p>
          <a:p>
            <a:pPr eaLnBrk="1" hangingPunct="1">
              <a:spcBef>
                <a:spcPts val="1000"/>
              </a:spcBef>
              <a:buSzPct val="100000"/>
            </a:pPr>
            <a:r>
              <a:rPr lang="fr-FR" altLang="fr-FR" sz="1600" b="0" dirty="0" smtClean="0">
                <a:solidFill>
                  <a:srgbClr val="000000"/>
                </a:solidFill>
                <a:cs typeface="Arial" panose="020B0604020202020204" pitchFamily="34" charset="0"/>
              </a:rPr>
              <a:t>De Parcs </a:t>
            </a:r>
            <a:r>
              <a:rPr lang="fr-FR" altLang="fr-FR" sz="1600" b="0" dirty="0">
                <a:solidFill>
                  <a:srgbClr val="000000"/>
                </a:solidFill>
                <a:cs typeface="Arial" panose="020B0604020202020204" pitchFamily="34" charset="0"/>
              </a:rPr>
              <a:t>et Jardins (CFA Albi)</a:t>
            </a:r>
          </a:p>
        </p:txBody>
      </p:sp>
      <p:sp>
        <p:nvSpPr>
          <p:cNvPr id="25608" name="Text Box 8"/>
          <p:cNvSpPr txBox="1">
            <a:spLocks noChangeArrowheads="1"/>
          </p:cNvSpPr>
          <p:nvPr/>
        </p:nvSpPr>
        <p:spPr bwMode="auto">
          <a:xfrm>
            <a:off x="6537634" y="49700"/>
            <a:ext cx="2447925" cy="2547937"/>
          </a:xfrm>
          <a:prstGeom prst="rect">
            <a:avLst/>
          </a:prstGeom>
          <a:solidFill>
            <a:srgbClr val="CCFFCC"/>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Métiers de la Forêt </a:t>
            </a:r>
          </a:p>
          <a:p>
            <a:pPr eaLnBrk="1" hangingPunct="1">
              <a:spcBef>
                <a:spcPts val="1000"/>
              </a:spcBef>
              <a:buSzPct val="100000"/>
            </a:pPr>
            <a:endParaRPr lang="fr-FR" altLang="fr-FR" sz="1600" b="0" dirty="0">
              <a:solidFill>
                <a:srgbClr val="000000"/>
              </a:solidFill>
              <a:cs typeface="Arial" panose="020B0604020202020204" pitchFamily="34" charset="0"/>
            </a:endParaRPr>
          </a:p>
          <a:p>
            <a:pPr eaLnBrk="1" hangingPunct="1">
              <a:spcBef>
                <a:spcPts val="1000"/>
              </a:spcBef>
              <a:buSzPct val="100000"/>
            </a:pPr>
            <a:endParaRPr lang="fr-FR" altLang="fr-FR" sz="1600" b="0" dirty="0">
              <a:solidFill>
                <a:srgbClr val="000000"/>
              </a:solidFill>
              <a:cs typeface="Arial" panose="020B0604020202020204" pitchFamily="34" charset="0"/>
            </a:endParaRPr>
          </a:p>
          <a:p>
            <a:pPr eaLnBrk="1" hangingPunct="1">
              <a:spcBef>
                <a:spcPts val="1000"/>
              </a:spcBef>
              <a:buSzPct val="100000"/>
            </a:pPr>
            <a:endParaRPr lang="fr-FR" altLang="fr-FR" sz="1600" b="0" dirty="0">
              <a:solidFill>
                <a:srgbClr val="000000"/>
              </a:solidFill>
              <a:cs typeface="Arial" panose="020B0604020202020204" pitchFamily="34" charset="0"/>
            </a:endParaRPr>
          </a:p>
          <a:p>
            <a:pPr eaLnBrk="1" hangingPunct="1">
              <a:spcBef>
                <a:spcPts val="1000"/>
              </a:spcBef>
              <a:buSzPct val="100000"/>
            </a:pPr>
            <a:r>
              <a:rPr lang="fr-FR" altLang="fr-FR" sz="1600" b="0" dirty="0">
                <a:solidFill>
                  <a:srgbClr val="000000"/>
                </a:solidFill>
                <a:cs typeface="Arial" panose="020B0604020202020204" pitchFamily="34" charset="0"/>
              </a:rPr>
              <a:t>Conduite et gestion de l’exploitation agricole option élevage (Jean Monnet Vic)</a:t>
            </a:r>
          </a:p>
        </p:txBody>
      </p:sp>
      <p:sp>
        <p:nvSpPr>
          <p:cNvPr id="25609" name="Text Box 9"/>
          <p:cNvSpPr txBox="1">
            <a:spLocks noChangeArrowheads="1"/>
          </p:cNvSpPr>
          <p:nvPr/>
        </p:nvSpPr>
        <p:spPr bwMode="auto">
          <a:xfrm>
            <a:off x="3787217" y="4948238"/>
            <a:ext cx="2224646" cy="1582101"/>
          </a:xfrm>
          <a:prstGeom prst="rect">
            <a:avLst/>
          </a:prstGeom>
          <a:solidFill>
            <a:srgbClr val="FFCC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dirty="0">
                <a:solidFill>
                  <a:srgbClr val="000000"/>
                </a:solidFill>
                <a:cs typeface="Arial" panose="020B0604020202020204" pitchFamily="34" charset="0"/>
              </a:rPr>
              <a:t>Services aux personnes et aux territoires (Auch)</a:t>
            </a:r>
          </a:p>
          <a:p>
            <a:pPr eaLnBrk="1" hangingPunct="1">
              <a:spcBef>
                <a:spcPts val="1000"/>
              </a:spcBef>
              <a:buSzPct val="100000"/>
            </a:pPr>
            <a:endParaRPr lang="fr-FR" altLang="fr-FR" sz="1600" b="0" dirty="0">
              <a:solidFill>
                <a:srgbClr val="000000"/>
              </a:solidFill>
              <a:cs typeface="Arial" panose="020B0604020202020204" pitchFamily="34" charset="0"/>
            </a:endParaRPr>
          </a:p>
          <a:p>
            <a:pPr eaLnBrk="1" hangingPunct="1">
              <a:spcBef>
                <a:spcPts val="1000"/>
              </a:spcBef>
              <a:buSzPct val="100000"/>
            </a:pPr>
            <a:endParaRPr lang="fr-FR" altLang="fr-FR" sz="1600" b="0" dirty="0">
              <a:solidFill>
                <a:srgbClr val="000000"/>
              </a:solidFill>
              <a:cs typeface="Arial" panose="020B0604020202020204" pitchFamily="34" charset="0"/>
            </a:endParaRPr>
          </a:p>
        </p:txBody>
      </p:sp>
      <p:sp>
        <p:nvSpPr>
          <p:cNvPr id="25610" name="Text Box 10"/>
          <p:cNvSpPr txBox="1">
            <a:spLocks noChangeArrowheads="1"/>
          </p:cNvSpPr>
          <p:nvPr/>
        </p:nvSpPr>
        <p:spPr bwMode="auto">
          <a:xfrm>
            <a:off x="6443663" y="4365625"/>
            <a:ext cx="2520950" cy="1690688"/>
          </a:xfrm>
          <a:prstGeom prst="rect">
            <a:avLst/>
          </a:prstGeom>
          <a:solidFill>
            <a:srgbClr val="CCCC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a:solidFill>
                  <a:srgbClr val="000000"/>
                </a:solidFill>
                <a:cs typeface="Arial" panose="020B0604020202020204" pitchFamily="34" charset="0"/>
              </a:rPr>
              <a:t>Activités hippiques</a:t>
            </a:r>
          </a:p>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spcBef>
                <a:spcPts val="1000"/>
              </a:spcBef>
              <a:buSzPct val="100000"/>
            </a:pPr>
            <a:endParaRPr lang="fr-FR" altLang="fr-FR" sz="1600" b="0">
              <a:solidFill>
                <a:srgbClr val="000000"/>
              </a:solidFill>
              <a:cs typeface="Arial" panose="020B0604020202020204" pitchFamily="34" charset="0"/>
            </a:endParaRPr>
          </a:p>
          <a:p>
            <a:pPr eaLnBrk="1" hangingPunct="1">
              <a:spcBef>
                <a:spcPts val="1000"/>
              </a:spcBef>
              <a:buSzPct val="100000"/>
            </a:pPr>
            <a:r>
              <a:rPr lang="fr-FR" altLang="fr-FR" sz="1600" b="0">
                <a:solidFill>
                  <a:srgbClr val="000000"/>
                </a:solidFill>
                <a:cs typeface="Arial" panose="020B0604020202020204" pitchFamily="34" charset="0"/>
              </a:rPr>
              <a:t>Sellier Harnacheur (Mirande)</a:t>
            </a:r>
          </a:p>
        </p:txBody>
      </p:sp>
      <p:pic>
        <p:nvPicPr>
          <p:cNvPr id="4609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850" y="4652963"/>
            <a:ext cx="1439863" cy="7921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6093"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2905" y="5734455"/>
            <a:ext cx="1584325" cy="9842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13" name="Text Box 13"/>
          <p:cNvSpPr txBox="1">
            <a:spLocks noChangeArrowheads="1"/>
          </p:cNvSpPr>
          <p:nvPr/>
        </p:nvSpPr>
        <p:spPr bwMode="auto">
          <a:xfrm>
            <a:off x="116124" y="5155017"/>
            <a:ext cx="2016125" cy="1563688"/>
          </a:xfrm>
          <a:prstGeom prst="rect">
            <a:avLst/>
          </a:prstGeom>
          <a:solidFill>
            <a:srgbClr val="FFCC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1000"/>
              </a:spcBef>
              <a:buSzPct val="100000"/>
            </a:pPr>
            <a:r>
              <a:rPr lang="fr-FR" altLang="fr-FR" sz="1600" b="0">
                <a:solidFill>
                  <a:srgbClr val="000000"/>
                </a:solidFill>
                <a:cs typeface="Arial" panose="020B0604020202020204" pitchFamily="34" charset="0"/>
              </a:rPr>
              <a:t>Laboratoire – contrôle Qualité</a:t>
            </a:r>
          </a:p>
          <a:p>
            <a:pPr eaLnBrk="1" hangingPunct="1">
              <a:spcBef>
                <a:spcPts val="1000"/>
              </a:spcBef>
              <a:buSzPct val="100000"/>
            </a:pPr>
            <a:r>
              <a:rPr lang="fr-FR" altLang="fr-FR" sz="1600" b="0">
                <a:solidFill>
                  <a:srgbClr val="000000"/>
                </a:solidFill>
                <a:cs typeface="Arial" panose="020B0604020202020204" pitchFamily="34" charset="0"/>
              </a:rPr>
              <a:t>Bio industrie de transformation</a:t>
            </a:r>
          </a:p>
          <a:p>
            <a:pPr eaLnBrk="1" hangingPunct="1">
              <a:spcBef>
                <a:spcPts val="1000"/>
              </a:spcBef>
              <a:buSzPct val="100000"/>
            </a:pPr>
            <a:r>
              <a:rPr lang="fr-FR" altLang="fr-FR" sz="1600" b="0">
                <a:solidFill>
                  <a:srgbClr val="000000"/>
                </a:solidFill>
                <a:cs typeface="Arial" panose="020B0604020202020204" pitchFamily="34" charset="0"/>
              </a:rPr>
              <a:t>Lavacant (32)</a:t>
            </a:r>
          </a:p>
        </p:txBody>
      </p:sp>
      <p:pic>
        <p:nvPicPr>
          <p:cNvPr id="46096"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150" y="5661025"/>
            <a:ext cx="1504950" cy="10017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6097"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8261" y="364308"/>
            <a:ext cx="1584325" cy="11890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6098"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1725" y="5734050"/>
            <a:ext cx="1368425" cy="904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 name="Imag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93646" y="3123515"/>
            <a:ext cx="1647825" cy="1364605"/>
          </a:xfrm>
          <a:prstGeom prst="rect">
            <a:avLst/>
          </a:prstGeom>
        </p:spPr>
      </p:pic>
      <p:pic>
        <p:nvPicPr>
          <p:cNvPr id="4" name="Imag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0772" y="58197"/>
            <a:ext cx="2209580" cy="1495149"/>
          </a:xfrm>
          <a:prstGeom prst="rect">
            <a:avLst/>
          </a:prstGeom>
        </p:spPr>
      </p:pic>
      <p:pic>
        <p:nvPicPr>
          <p:cNvPr id="5" name="Image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401760" y="4717538"/>
            <a:ext cx="1258103" cy="874957"/>
          </a:xfrm>
          <a:prstGeom prst="rect">
            <a:avLst/>
          </a:prstGeom>
        </p:spPr>
      </p:pic>
      <p:pic>
        <p:nvPicPr>
          <p:cNvPr id="6" name="Image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25947" y="3492890"/>
            <a:ext cx="1976958" cy="1002020"/>
          </a:xfrm>
          <a:prstGeom prst="rect">
            <a:avLst/>
          </a:prstGeom>
        </p:spPr>
      </p:pic>
      <p:pic>
        <p:nvPicPr>
          <p:cNvPr id="7" name="Image 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74687" y="1889246"/>
            <a:ext cx="1596970" cy="1596970"/>
          </a:xfrm>
          <a:prstGeom prst="rect">
            <a:avLst/>
          </a:prstGeom>
        </p:spPr>
      </p:pic>
      <p:pic>
        <p:nvPicPr>
          <p:cNvPr id="8" name="Imag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022007" y="377764"/>
            <a:ext cx="1979712" cy="1196153"/>
          </a:xfrm>
          <a:prstGeom prst="rect">
            <a:avLst/>
          </a:prstGeom>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Text Box 1"/>
          <p:cNvSpPr txBox="1">
            <a:spLocks noChangeArrowheads="1"/>
          </p:cNvSpPr>
          <p:nvPr/>
        </p:nvSpPr>
        <p:spPr bwMode="auto">
          <a:xfrm>
            <a:off x="827088" y="549275"/>
            <a:ext cx="8153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buSzPct val="100000"/>
            </a:pPr>
            <a:r>
              <a:rPr lang="fr-FR" altLang="fr-FR" sz="3200" b="0">
                <a:solidFill>
                  <a:schemeClr val="tx1"/>
                </a:solidFill>
                <a:latin typeface="Book Antiqua" panose="02040602050305030304" pitchFamily="18" charset="0"/>
              </a:rPr>
              <a:t>La Voie Professionnelle </a:t>
            </a:r>
          </a:p>
          <a:p>
            <a:pPr algn="ctr" eaLnBrk="1" hangingPunct="1">
              <a:buSzPct val="100000"/>
            </a:pPr>
            <a:r>
              <a:rPr lang="fr-FR" altLang="fr-FR" sz="3200" b="0">
                <a:solidFill>
                  <a:schemeClr val="tx1"/>
                </a:solidFill>
                <a:latin typeface="Book Antiqua" panose="02040602050305030304" pitchFamily="18" charset="0"/>
              </a:rPr>
              <a:t>Choisir sa spécialité</a:t>
            </a:r>
          </a:p>
        </p:txBody>
      </p:sp>
      <p:sp>
        <p:nvSpPr>
          <p:cNvPr id="48131" name="Text Box 2"/>
          <p:cNvSpPr txBox="1">
            <a:spLocks noChangeArrowheads="1"/>
          </p:cNvSpPr>
          <p:nvPr/>
        </p:nvSpPr>
        <p:spPr bwMode="auto">
          <a:xfrm>
            <a:off x="685800" y="1905000"/>
            <a:ext cx="7772400" cy="434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marL="338138" indent="-338138">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1pPr>
            <a:lvl2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2pPr>
            <a:lvl3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3pPr>
            <a:lvl4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4pPr>
            <a:lvl5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9pPr>
          </a:lstStyle>
          <a:p>
            <a:pPr eaLnBrk="1" hangingPunct="1">
              <a:lnSpc>
                <a:spcPct val="80000"/>
              </a:lnSpc>
              <a:spcBef>
                <a:spcPts val="700"/>
              </a:spcBef>
              <a:buClr>
                <a:srgbClr val="FFFF00"/>
              </a:buClr>
              <a:buSzPct val="100000"/>
              <a:buFont typeface="Arial" panose="020B0604020202020204" pitchFamily="34" charset="0"/>
              <a:buChar char="•"/>
            </a:pPr>
            <a:r>
              <a:rPr lang="fr-FR" altLang="fr-FR" sz="2800" b="0">
                <a:solidFill>
                  <a:schemeClr val="tx1"/>
                </a:solidFill>
                <a:latin typeface="Book Antiqua" panose="02040602050305030304" pitchFamily="18" charset="0"/>
              </a:rPr>
              <a:t>Je suis curieux et j’explore</a:t>
            </a:r>
            <a:r>
              <a:rPr lang="fr-FR" altLang="fr-FR" sz="2800" b="0">
                <a:solidFill>
                  <a:schemeClr val="tx1"/>
                </a:solidFill>
              </a:rPr>
              <a:t> </a:t>
            </a:r>
            <a:r>
              <a:rPr lang="fr-FR" altLang="fr-FR" b="0" i="1">
                <a:solidFill>
                  <a:schemeClr val="tx1"/>
                </a:solidFill>
                <a:cs typeface="Arial" panose="020B0604020202020204" pitchFamily="34" charset="0"/>
              </a:rPr>
              <a:t>(je vais aux portes ouvertes, je vais sur les forums métiers, je fais des mini-stages, des visites d’entreprises, je m’informe au CIO, au CDI de mon collège…)</a:t>
            </a:r>
          </a:p>
          <a:p>
            <a:pPr eaLnBrk="1" hangingPunct="1">
              <a:lnSpc>
                <a:spcPct val="80000"/>
              </a:lnSpc>
              <a:spcBef>
                <a:spcPts val="700"/>
              </a:spcBef>
              <a:buSzPct val="100000"/>
            </a:pPr>
            <a:endParaRPr lang="fr-FR" altLang="fr-FR" b="0">
              <a:solidFill>
                <a:srgbClr val="6767FF"/>
              </a:solidFill>
              <a:cs typeface="Arial" panose="020B0604020202020204" pitchFamily="34" charset="0"/>
            </a:endParaRPr>
          </a:p>
          <a:p>
            <a:pPr eaLnBrk="1" hangingPunct="1">
              <a:lnSpc>
                <a:spcPct val="80000"/>
              </a:lnSpc>
              <a:spcBef>
                <a:spcPts val="700"/>
              </a:spcBef>
              <a:buClr>
                <a:srgbClr val="FFFF00"/>
              </a:buClr>
              <a:buSzPct val="100000"/>
              <a:buFont typeface="Arial" panose="020B0604020202020204" pitchFamily="34" charset="0"/>
              <a:buChar char="•"/>
            </a:pPr>
            <a:r>
              <a:rPr lang="fr-FR" altLang="fr-FR" sz="2800" b="0">
                <a:solidFill>
                  <a:schemeClr val="tx1"/>
                </a:solidFill>
                <a:latin typeface="Book Antiqua" panose="02040602050305030304" pitchFamily="18" charset="0"/>
              </a:rPr>
              <a:t>Je soigne mon dossier scolaire </a:t>
            </a:r>
            <a:r>
              <a:rPr lang="fr-FR" altLang="fr-FR" sz="2800" b="0" i="1">
                <a:solidFill>
                  <a:schemeClr val="tx1"/>
                </a:solidFill>
                <a:latin typeface="Book Antiqua" panose="02040602050305030304" pitchFamily="18" charset="0"/>
              </a:rPr>
              <a:t>(</a:t>
            </a:r>
            <a:r>
              <a:rPr lang="fr-FR" altLang="fr-FR" b="0" i="1">
                <a:solidFill>
                  <a:schemeClr val="tx1"/>
                </a:solidFill>
              </a:rPr>
              <a:t>je sais que mes moyennes de 3</a:t>
            </a:r>
            <a:r>
              <a:rPr lang="fr-FR" altLang="fr-FR" b="0" i="1" baseline="30000">
                <a:solidFill>
                  <a:schemeClr val="tx1"/>
                </a:solidFill>
              </a:rPr>
              <a:t>ème</a:t>
            </a:r>
            <a:r>
              <a:rPr lang="fr-FR" altLang="fr-FR" b="0" i="1">
                <a:solidFill>
                  <a:schemeClr val="tx1"/>
                </a:solidFill>
              </a:rPr>
              <a:t> vont compter pour la sélection en lycée Pro)</a:t>
            </a:r>
          </a:p>
          <a:p>
            <a:pPr eaLnBrk="1" hangingPunct="1">
              <a:lnSpc>
                <a:spcPct val="80000"/>
              </a:lnSpc>
              <a:spcBef>
                <a:spcPts val="700"/>
              </a:spcBef>
              <a:buSzPct val="100000"/>
            </a:pPr>
            <a:endParaRPr lang="fr-FR" altLang="fr-FR" sz="2800" b="0">
              <a:solidFill>
                <a:srgbClr val="6767FF"/>
              </a:solidFill>
              <a:latin typeface="Book Antiqua" panose="02040602050305030304" pitchFamily="18" charset="0"/>
            </a:endParaRPr>
          </a:p>
          <a:p>
            <a:pPr eaLnBrk="1" hangingPunct="1">
              <a:lnSpc>
                <a:spcPct val="80000"/>
              </a:lnSpc>
              <a:spcBef>
                <a:spcPts val="700"/>
              </a:spcBef>
              <a:buSzPct val="100000"/>
            </a:pPr>
            <a:endParaRPr lang="fr-FR" altLang="fr-FR" sz="2800" b="0">
              <a:solidFill>
                <a:srgbClr val="6767FF"/>
              </a:solidFill>
              <a:latin typeface="Book Antiqua" panose="02040602050305030304" pitchFamily="18" charset="0"/>
            </a:endParaRPr>
          </a:p>
        </p:txBody>
      </p:sp>
      <p:sp>
        <p:nvSpPr>
          <p:cNvPr id="48132" name="Line 3"/>
          <p:cNvSpPr>
            <a:spLocks noChangeShapeType="1"/>
          </p:cNvSpPr>
          <p:nvPr/>
        </p:nvSpPr>
        <p:spPr bwMode="auto">
          <a:xfrm>
            <a:off x="609600" y="6248400"/>
            <a:ext cx="8077200" cy="1588"/>
          </a:xfrm>
          <a:prstGeom prst="line">
            <a:avLst/>
          </a:prstGeom>
          <a:noFill/>
          <a:ln w="9360" cap="sq">
            <a:solidFill>
              <a:srgbClr val="6767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48133" name="Text Box 4"/>
          <p:cNvSpPr txBox="1">
            <a:spLocks noChangeArrowheads="1"/>
          </p:cNvSpPr>
          <p:nvPr/>
        </p:nvSpPr>
        <p:spPr bwMode="auto">
          <a:xfrm>
            <a:off x="1905000" y="5029200"/>
            <a:ext cx="1841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48134" name="Text Box 5"/>
          <p:cNvSpPr txBox="1">
            <a:spLocks noChangeArrowheads="1"/>
          </p:cNvSpPr>
          <p:nvPr/>
        </p:nvSpPr>
        <p:spPr bwMode="auto">
          <a:xfrm>
            <a:off x="1828800" y="4800600"/>
            <a:ext cx="184150"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Tree>
  </p:cSld>
  <p:clrMapOvr>
    <a:masterClrMapping/>
  </p:clrMapOvr>
  <p:transition>
    <p:cove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Les différences et ressemblances entre 3</a:t>
            </a:r>
            <a:r>
              <a:rPr lang="fr-FR" baseline="30000" dirty="0" smtClean="0"/>
              <a:t>ème</a:t>
            </a:r>
            <a:r>
              <a:rPr lang="fr-FR" dirty="0" smtClean="0"/>
              <a:t> et 3</a:t>
            </a:r>
            <a:r>
              <a:rPr lang="fr-FR" baseline="30000" dirty="0" smtClean="0"/>
              <a:t>ème</a:t>
            </a:r>
            <a:r>
              <a:rPr lang="fr-FR" dirty="0" smtClean="0"/>
              <a:t> PEP</a:t>
            </a:r>
            <a:endParaRPr lang="fr-FR" dirty="0"/>
          </a:p>
        </p:txBody>
      </p:sp>
      <p:sp>
        <p:nvSpPr>
          <p:cNvPr id="3" name="Espace réservé du contenu 2"/>
          <p:cNvSpPr>
            <a:spLocks noGrp="1"/>
          </p:cNvSpPr>
          <p:nvPr>
            <p:ph idx="1"/>
          </p:nvPr>
        </p:nvSpPr>
        <p:spPr>
          <a:xfrm>
            <a:off x="1941909" y="2286001"/>
            <a:ext cx="6686550" cy="3536055"/>
          </a:xfrm>
        </p:spPr>
        <p:txBody>
          <a:bodyPr>
            <a:normAutofit fontScale="70000" lnSpcReduction="20000"/>
          </a:bodyPr>
          <a:lstStyle/>
          <a:p>
            <a:pPr marL="0" indent="0">
              <a:buNone/>
            </a:pPr>
            <a:endParaRPr lang="fr-FR" dirty="0" smtClean="0"/>
          </a:p>
          <a:p>
            <a:pPr marL="0" indent="0">
              <a:buNone/>
            </a:pPr>
            <a:r>
              <a:rPr lang="fr-FR" dirty="0" smtClean="0"/>
              <a:t>ENSEIGNEMENT 6 heures DE DECOUVERTE PROFESSIONNELLE</a:t>
            </a:r>
          </a:p>
          <a:p>
            <a:r>
              <a:rPr lang="fr-FR" dirty="0" smtClean="0"/>
              <a:t>La 3</a:t>
            </a:r>
            <a:r>
              <a:rPr lang="fr-FR" baseline="30000" dirty="0" smtClean="0"/>
              <a:t>ème</a:t>
            </a:r>
            <a:r>
              <a:rPr lang="fr-FR" dirty="0" smtClean="0"/>
              <a:t> PEP se déroule en lycée professionnel.</a:t>
            </a:r>
          </a:p>
          <a:p>
            <a:r>
              <a:rPr lang="fr-FR" dirty="0" smtClean="0"/>
              <a:t>Elle est destinée à des élèves volontaires et scolairement fragiles mais motivés par la voie professionnelle.</a:t>
            </a:r>
          </a:p>
          <a:p>
            <a:r>
              <a:rPr lang="fr-FR" dirty="0" smtClean="0"/>
              <a:t>Plusieurs stages en entreprise (séquences d’observation ou stage d’initiation)</a:t>
            </a:r>
          </a:p>
          <a:p>
            <a:r>
              <a:rPr lang="fr-FR" dirty="0" smtClean="0"/>
              <a:t>Découverte approfondie du monde de l’entreprise</a:t>
            </a:r>
          </a:p>
          <a:p>
            <a:r>
              <a:rPr lang="fr-FR" dirty="0" smtClean="0"/>
              <a:t>Participation à des fabrications concrètes au lycée</a:t>
            </a:r>
          </a:p>
          <a:p>
            <a:r>
              <a:rPr lang="fr-FR" dirty="0" smtClean="0"/>
              <a:t>Choix du DNB collège ou PRO, éventuellement CFG</a:t>
            </a:r>
          </a:p>
          <a:p>
            <a:r>
              <a:rPr lang="fr-FR" dirty="0" smtClean="0"/>
              <a:t>Regroupement des 2 langues (LV1 et LV2) et des sciences et Techno (SVT, Physique-Chimie et Technologie)</a:t>
            </a:r>
          </a:p>
          <a:p>
            <a:pPr marL="0" indent="0">
              <a:buNone/>
            </a:pPr>
            <a:r>
              <a:rPr lang="fr-FR" dirty="0" smtClean="0"/>
              <a:t>Pas de Pré-orientation vers un secteur professionnel, quelle que soit la carte des formations du lycée professionnel</a:t>
            </a:r>
          </a:p>
          <a:p>
            <a:endParaRPr lang="fr-FR" dirty="0" smtClean="0"/>
          </a:p>
          <a:p>
            <a:endParaRPr lang="fr-FR" dirty="0"/>
          </a:p>
        </p:txBody>
      </p:sp>
    </p:spTree>
    <p:extLst>
      <p:ext uri="{BB962C8B-B14F-4D97-AF65-F5344CB8AC3E}">
        <p14:creationId xmlns:p14="http://schemas.microsoft.com/office/powerpoint/2010/main" val="4262597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487362" y="1412776"/>
            <a:ext cx="8353425" cy="57576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buSzPct val="100000"/>
            </a:pPr>
            <a:r>
              <a:rPr lang="fr-FR" altLang="fr-FR" b="0" dirty="0">
                <a:solidFill>
                  <a:schemeClr val="tx1"/>
                </a:solidFill>
                <a:cs typeface="Arial" panose="020B0604020202020204" pitchFamily="34" charset="0"/>
              </a:rPr>
              <a:t>Dès </a:t>
            </a:r>
            <a:r>
              <a:rPr lang="fr-FR" altLang="fr-FR" sz="2800" b="0" i="1" dirty="0">
                <a:solidFill>
                  <a:schemeClr val="tx1"/>
                </a:solidFill>
                <a:cs typeface="Arial" panose="020B0604020202020204" pitchFamily="34" charset="0"/>
              </a:rPr>
              <a:t>15 ans</a:t>
            </a:r>
            <a:r>
              <a:rPr lang="fr-FR" altLang="fr-FR" b="0" dirty="0">
                <a:solidFill>
                  <a:schemeClr val="tx1"/>
                </a:solidFill>
                <a:cs typeface="Arial" panose="020B0604020202020204" pitchFamily="34" charset="0"/>
              </a:rPr>
              <a:t> après la </a:t>
            </a:r>
            <a:r>
              <a:rPr lang="fr-FR" altLang="fr-FR" b="0" dirty="0" smtClean="0">
                <a:solidFill>
                  <a:schemeClr val="tx1"/>
                </a:solidFill>
                <a:cs typeface="Arial" panose="020B0604020202020204" pitchFamily="34" charset="0"/>
              </a:rPr>
              <a:t>3</a:t>
            </a:r>
            <a:r>
              <a:rPr lang="fr-FR" altLang="fr-FR" b="0" baseline="30000" dirty="0" smtClean="0">
                <a:solidFill>
                  <a:schemeClr val="tx1"/>
                </a:solidFill>
                <a:cs typeface="Arial" panose="020B0604020202020204" pitchFamily="34" charset="0"/>
              </a:rPr>
              <a:t>ème</a:t>
            </a:r>
            <a:r>
              <a:rPr lang="fr-FR" altLang="fr-FR" b="0" dirty="0" smtClean="0">
                <a:solidFill>
                  <a:schemeClr val="tx1"/>
                </a:solidFill>
                <a:cs typeface="Arial" panose="020B0604020202020204" pitchFamily="34" charset="0"/>
              </a:rPr>
              <a:t> </a:t>
            </a:r>
            <a:r>
              <a:rPr lang="fr-FR" altLang="fr-FR" b="0" dirty="0">
                <a:solidFill>
                  <a:schemeClr val="tx1"/>
                </a:solidFill>
                <a:cs typeface="Arial" panose="020B0604020202020204" pitchFamily="34" charset="0"/>
              </a:rPr>
              <a:t>s</a:t>
            </a:r>
            <a:r>
              <a:rPr lang="fr-FR" altLang="fr-FR" b="0" dirty="0" smtClean="0">
                <a:solidFill>
                  <a:schemeClr val="tx1"/>
                </a:solidFill>
                <a:cs typeface="Arial" panose="020B0604020202020204" pitchFamily="34" charset="0"/>
              </a:rPr>
              <a:t>inon </a:t>
            </a:r>
            <a:r>
              <a:rPr lang="fr-FR" altLang="fr-FR" sz="2800" b="0" i="1" dirty="0">
                <a:solidFill>
                  <a:schemeClr val="tx1"/>
                </a:solidFill>
                <a:cs typeface="Arial" panose="020B0604020202020204" pitchFamily="34" charset="0"/>
              </a:rPr>
              <a:t>16 ans</a:t>
            </a:r>
          </a:p>
          <a:p>
            <a:pPr eaLnBrk="1" hangingPunct="1">
              <a:buSzPct val="100000"/>
            </a:pPr>
            <a:endParaRPr lang="fr-FR" altLang="fr-FR" sz="1200" b="0" dirty="0">
              <a:solidFill>
                <a:schemeClr val="tx1"/>
              </a:solidFill>
              <a:cs typeface="Arial" panose="020B0604020202020204" pitchFamily="34" charset="0"/>
            </a:endParaRPr>
          </a:p>
          <a:p>
            <a:pPr eaLnBrk="1" hangingPunct="1">
              <a:buSzPct val="100000"/>
            </a:pPr>
            <a:r>
              <a:rPr lang="fr-FR" altLang="fr-FR" sz="2800" b="0" i="1" dirty="0">
                <a:solidFill>
                  <a:schemeClr val="tx1"/>
                </a:solidFill>
                <a:cs typeface="Arial" panose="020B0604020202020204" pitchFamily="34" charset="0"/>
              </a:rPr>
              <a:t>Alternance</a:t>
            </a:r>
            <a:r>
              <a:rPr lang="fr-FR" altLang="fr-FR" b="0" dirty="0">
                <a:solidFill>
                  <a:schemeClr val="tx1"/>
                </a:solidFill>
                <a:cs typeface="Arial" panose="020B0604020202020204" pitchFamily="34" charset="0"/>
              </a:rPr>
              <a:t> entreprise ET Centre de Formation d’Apprentis</a:t>
            </a:r>
          </a:p>
          <a:p>
            <a:pPr eaLnBrk="1" hangingPunct="1">
              <a:buSzPct val="100000"/>
            </a:pPr>
            <a:endParaRPr lang="fr-FR" altLang="fr-FR" sz="1200" b="0" dirty="0">
              <a:solidFill>
                <a:schemeClr val="tx1"/>
              </a:solidFill>
              <a:cs typeface="Arial" panose="020B0604020202020204" pitchFamily="34" charset="0"/>
            </a:endParaRPr>
          </a:p>
          <a:p>
            <a:pPr eaLnBrk="1" hangingPunct="1">
              <a:buSzPct val="100000"/>
            </a:pPr>
            <a:endParaRPr lang="fr-FR" altLang="fr-FR" sz="1200" b="0" dirty="0">
              <a:solidFill>
                <a:schemeClr val="tx1"/>
              </a:solidFill>
              <a:cs typeface="Arial" panose="020B0604020202020204" pitchFamily="34" charset="0"/>
            </a:endParaRPr>
          </a:p>
          <a:p>
            <a:pPr eaLnBrk="1" hangingPunct="1">
              <a:buSzPct val="100000"/>
            </a:pPr>
            <a:r>
              <a:rPr lang="fr-FR" altLang="fr-FR" b="0" dirty="0">
                <a:solidFill>
                  <a:schemeClr val="tx1"/>
                </a:solidFill>
                <a:cs typeface="Arial" panose="020B0604020202020204" pitchFamily="34" charset="0"/>
              </a:rPr>
              <a:t>La signature d’un </a:t>
            </a:r>
            <a:r>
              <a:rPr lang="fr-FR" altLang="fr-FR" b="0" dirty="0">
                <a:solidFill>
                  <a:srgbClr val="FF0000"/>
                </a:solidFill>
                <a:cs typeface="Arial" panose="020B0604020202020204" pitchFamily="34" charset="0"/>
              </a:rPr>
              <a:t>contrat </a:t>
            </a:r>
            <a:r>
              <a:rPr lang="fr-FR" altLang="fr-FR" b="0" dirty="0">
                <a:solidFill>
                  <a:schemeClr val="tx1"/>
                </a:solidFill>
                <a:cs typeface="Arial" panose="020B0604020202020204" pitchFamily="34" charset="0"/>
              </a:rPr>
              <a:t>d’apprentissage est </a:t>
            </a:r>
            <a:r>
              <a:rPr lang="fr-FR" altLang="fr-FR" sz="2800" b="0" i="1" dirty="0">
                <a:solidFill>
                  <a:schemeClr val="tx1"/>
                </a:solidFill>
                <a:cs typeface="Arial" panose="020B0604020202020204" pitchFamily="34" charset="0"/>
              </a:rPr>
              <a:t>obligatoire</a:t>
            </a:r>
          </a:p>
          <a:p>
            <a:pPr eaLnBrk="1" hangingPunct="1">
              <a:buSzPct val="100000"/>
            </a:pPr>
            <a:endParaRPr lang="fr-FR" altLang="fr-FR" sz="2800" b="0" i="1" u="sng" dirty="0">
              <a:solidFill>
                <a:schemeClr val="tx1"/>
              </a:solidFill>
              <a:cs typeface="Arial" panose="020B0604020202020204" pitchFamily="34" charset="0"/>
            </a:endParaRPr>
          </a:p>
          <a:p>
            <a:pPr eaLnBrk="1" hangingPunct="1">
              <a:buSzPct val="100000"/>
            </a:pPr>
            <a:r>
              <a:rPr lang="fr-FR" altLang="fr-FR" b="0" dirty="0">
                <a:solidFill>
                  <a:schemeClr val="tx1"/>
                </a:solidFill>
                <a:cs typeface="Arial" panose="020B0604020202020204" pitchFamily="34" charset="0"/>
              </a:rPr>
              <a:t>Formations à tous les niveaux : </a:t>
            </a:r>
            <a:r>
              <a:rPr lang="fr-FR" altLang="fr-FR" sz="2800" b="0" i="1" dirty="0">
                <a:solidFill>
                  <a:schemeClr val="tx1"/>
                </a:solidFill>
                <a:cs typeface="Arial" panose="020B0604020202020204" pitchFamily="34" charset="0"/>
              </a:rPr>
              <a:t>CAP et Bac Pro</a:t>
            </a:r>
            <a:r>
              <a:rPr lang="fr-FR" altLang="fr-FR" b="0" dirty="0">
                <a:solidFill>
                  <a:schemeClr val="tx1"/>
                </a:solidFill>
                <a:cs typeface="Arial" panose="020B0604020202020204" pitchFamily="34" charset="0"/>
              </a:rPr>
              <a:t> mais aussi Bac + 2, + 3, + 5</a:t>
            </a:r>
            <a:r>
              <a:rPr lang="fr-FR" altLang="fr-FR" b="0" dirty="0" smtClean="0">
                <a:solidFill>
                  <a:schemeClr val="tx1"/>
                </a:solidFill>
                <a:cs typeface="Arial" panose="020B0604020202020204" pitchFamily="34" charset="0"/>
              </a:rPr>
              <a:t>.</a:t>
            </a:r>
          </a:p>
          <a:p>
            <a:pPr eaLnBrk="1" hangingPunct="1">
              <a:buSzPct val="100000"/>
            </a:pPr>
            <a:endParaRPr lang="fr-FR" altLang="fr-FR" b="0" dirty="0">
              <a:solidFill>
                <a:schemeClr val="tx1"/>
              </a:solidFill>
              <a:cs typeface="Arial" panose="020B0604020202020204" pitchFamily="34" charset="0"/>
            </a:endParaRPr>
          </a:p>
          <a:p>
            <a:pPr eaLnBrk="1" hangingPunct="1">
              <a:buSzPct val="100000"/>
            </a:pPr>
            <a:r>
              <a:rPr lang="fr-FR" altLang="fr-FR" b="0" dirty="0" smtClean="0">
                <a:solidFill>
                  <a:schemeClr val="tx1"/>
                </a:solidFill>
                <a:cs typeface="Arial" panose="020B0604020202020204" pitchFamily="34" charset="0"/>
              </a:rPr>
              <a:t>Informations : Chambre de métiers et de commerce (réunions d’information et listes). </a:t>
            </a:r>
          </a:p>
          <a:p>
            <a:pPr eaLnBrk="1" hangingPunct="1">
              <a:buSzPct val="100000"/>
            </a:pPr>
            <a:endParaRPr lang="fr-FR" altLang="fr-FR" b="0" dirty="0">
              <a:solidFill>
                <a:schemeClr val="tx1"/>
              </a:solidFill>
              <a:cs typeface="Arial" panose="020B0604020202020204" pitchFamily="34" charset="0"/>
            </a:endParaRPr>
          </a:p>
          <a:p>
            <a:pPr algn="ctr" eaLnBrk="1" hangingPunct="1">
              <a:buSzPct val="100000"/>
            </a:pPr>
            <a:r>
              <a:rPr lang="fr-FR" altLang="fr-FR" b="0" dirty="0" smtClean="0">
                <a:solidFill>
                  <a:schemeClr val="tx1"/>
                </a:solidFill>
                <a:cs typeface="Arial" panose="020B0604020202020204" pitchFamily="34" charset="0"/>
              </a:rPr>
              <a:t>Faire des vœux en lycées pour assurer une solution. Obligatoire si le jeune n’a pas 16 ans à la rentrée.</a:t>
            </a:r>
            <a:endParaRPr lang="fr-FR" altLang="fr-FR" b="0" dirty="0">
              <a:solidFill>
                <a:schemeClr val="tx1"/>
              </a:solidFill>
              <a:cs typeface="Arial" panose="020B0604020202020204" pitchFamily="34" charset="0"/>
            </a:endParaRPr>
          </a:p>
          <a:p>
            <a:pPr eaLnBrk="1" hangingPunct="1">
              <a:buSzPct val="100000"/>
            </a:pPr>
            <a:endParaRPr lang="fr-FR" altLang="fr-FR" b="0" dirty="0">
              <a:solidFill>
                <a:srgbClr val="6767FF"/>
              </a:solidFill>
              <a:cs typeface="Arial" panose="020B0604020202020204" pitchFamily="34" charset="0"/>
            </a:endParaRPr>
          </a:p>
        </p:txBody>
      </p:sp>
      <p:sp>
        <p:nvSpPr>
          <p:cNvPr id="50179" name="Rectangle 2"/>
          <p:cNvSpPr>
            <a:spLocks noChangeArrowheads="1"/>
          </p:cNvSpPr>
          <p:nvPr/>
        </p:nvSpPr>
        <p:spPr bwMode="auto">
          <a:xfrm>
            <a:off x="4479925" y="3048000"/>
            <a:ext cx="18415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50180" name="WordArt 3"/>
          <p:cNvSpPr>
            <a:spLocks noChangeArrowheads="1" noChangeShapeType="1" noTextEdit="1"/>
          </p:cNvSpPr>
          <p:nvPr/>
        </p:nvSpPr>
        <p:spPr bwMode="auto">
          <a:xfrm>
            <a:off x="2268538" y="692150"/>
            <a:ext cx="4464050" cy="552450"/>
          </a:xfrm>
          <a:prstGeom prst="rect">
            <a:avLst/>
          </a:prstGeom>
        </p:spPr>
        <p:txBody>
          <a:bodyPr wrap="none" fromWordArt="1">
            <a:prstTxWarp prst="textPlain">
              <a:avLst>
                <a:gd name="adj" fmla="val 50000"/>
              </a:avLst>
            </a:prstTxWarp>
          </a:bodyPr>
          <a:lstStyle/>
          <a:p>
            <a:pPr algn="ctr"/>
            <a:r>
              <a:rPr lang="fr-FR" sz="3600" kern="10" dirty="0">
                <a:ln w="12600" cap="sq">
                  <a:solidFill>
                    <a:srgbClr val="3333CC"/>
                  </a:solidFill>
                  <a:miter lim="800000"/>
                  <a:headEnd/>
                  <a:tailEnd/>
                </a:ln>
                <a:solidFill>
                  <a:schemeClr val="tx1">
                    <a:alpha val="50195"/>
                  </a:schemeClr>
                </a:solidFill>
                <a:effectLst>
                  <a:outerShdw dist="40186" dir="1096358" algn="ctr" rotWithShape="0">
                    <a:srgbClr val="9999FF"/>
                  </a:outerShdw>
                </a:effectLst>
                <a:cs typeface="Arial" panose="020B0604020202020204" pitchFamily="34" charset="0"/>
              </a:rPr>
              <a:t>L'apprentissage</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Text Box 1"/>
          <p:cNvSpPr txBox="1">
            <a:spLocks noChangeArrowheads="1"/>
          </p:cNvSpPr>
          <p:nvPr/>
        </p:nvSpPr>
        <p:spPr bwMode="auto">
          <a:xfrm>
            <a:off x="685800" y="1266825"/>
            <a:ext cx="7772400" cy="319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a:buSzPct val="100000"/>
            </a:pPr>
            <a:r>
              <a:rPr lang="fr-FR" altLang="fr-FR" sz="3400" b="0" i="1">
                <a:solidFill>
                  <a:srgbClr val="6767FF"/>
                </a:solidFill>
              </a:rPr>
              <a:t/>
            </a:r>
            <a:br>
              <a:rPr lang="fr-FR" altLang="fr-FR" sz="3400" b="0" i="1">
                <a:solidFill>
                  <a:srgbClr val="6767FF"/>
                </a:solidFill>
              </a:rPr>
            </a:br>
            <a:r>
              <a:rPr lang="fr-FR" altLang="fr-FR" sz="3400" b="0" i="1">
                <a:solidFill>
                  <a:srgbClr val="6767FF"/>
                </a:solidFill>
              </a:rPr>
              <a:t/>
            </a:r>
            <a:br>
              <a:rPr lang="fr-FR" altLang="fr-FR" sz="3400" b="0" i="1">
                <a:solidFill>
                  <a:srgbClr val="6767FF"/>
                </a:solidFill>
              </a:rPr>
            </a:br>
            <a:r>
              <a:rPr lang="fr-FR" altLang="fr-FR" sz="3400" b="0" i="1">
                <a:solidFill>
                  <a:srgbClr val="6767FF"/>
                </a:solidFill>
              </a:rPr>
              <a:t>La Voie Générale </a:t>
            </a:r>
            <a:br>
              <a:rPr lang="fr-FR" altLang="fr-FR" sz="3400" b="0" i="1">
                <a:solidFill>
                  <a:srgbClr val="6767FF"/>
                </a:solidFill>
              </a:rPr>
            </a:br>
            <a:r>
              <a:rPr lang="fr-FR" altLang="fr-FR" sz="3400" b="0" i="1">
                <a:solidFill>
                  <a:srgbClr val="6767FF"/>
                </a:solidFill>
              </a:rPr>
              <a:t/>
            </a:r>
            <a:br>
              <a:rPr lang="fr-FR" altLang="fr-FR" sz="3400" b="0" i="1">
                <a:solidFill>
                  <a:srgbClr val="6767FF"/>
                </a:solidFill>
              </a:rPr>
            </a:br>
            <a:r>
              <a:rPr lang="fr-FR" altLang="fr-FR" sz="3400" b="0" i="1">
                <a:solidFill>
                  <a:srgbClr val="6767FF"/>
                </a:solidFill>
              </a:rPr>
              <a:t/>
            </a:r>
            <a:br>
              <a:rPr lang="fr-FR" altLang="fr-FR" sz="3400" b="0" i="1">
                <a:solidFill>
                  <a:srgbClr val="6767FF"/>
                </a:solidFill>
              </a:rPr>
            </a:br>
            <a:r>
              <a:rPr lang="fr-FR" altLang="fr-FR" sz="3400" b="0" i="1">
                <a:solidFill>
                  <a:srgbClr val="6767FF"/>
                </a:solidFill>
              </a:rPr>
              <a:t>La voie Technologique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427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WordArt 7"/>
          <p:cNvSpPr>
            <a:spLocks noChangeArrowheads="1" noChangeShapeType="1" noTextEdit="1"/>
          </p:cNvSpPr>
          <p:nvPr/>
        </p:nvSpPr>
        <p:spPr bwMode="auto">
          <a:xfrm>
            <a:off x="2913063" y="260350"/>
            <a:ext cx="3341687" cy="331788"/>
          </a:xfrm>
          <a:prstGeom prst="rect">
            <a:avLst/>
          </a:prstGeom>
        </p:spPr>
        <p:txBody>
          <a:bodyPr wrap="none" fromWordArt="1">
            <a:prstTxWarp prst="textPlain">
              <a:avLst>
                <a:gd name="adj" fmla="val 50000"/>
              </a:avLst>
            </a:prstTxWarp>
          </a:bodyPr>
          <a:lstStyle/>
          <a:p>
            <a:pPr algn="ctr"/>
            <a:r>
              <a:rPr lang="fr-FR" sz="3600" kern="10">
                <a:ln w="3175">
                  <a:solidFill>
                    <a:schemeClr val="bg1"/>
                  </a:solidFill>
                  <a:round/>
                  <a:headEnd/>
                  <a:tailEnd/>
                </a:ln>
                <a:solidFill>
                  <a:schemeClr val="tx1"/>
                </a:solidFill>
                <a:cs typeface="Arial" panose="020B0604020202020204" pitchFamily="34" charset="0"/>
              </a:rPr>
              <a:t>Se documenter</a:t>
            </a:r>
          </a:p>
        </p:txBody>
      </p:sp>
      <p:sp>
        <p:nvSpPr>
          <p:cNvPr id="23555" name="Text Box 11"/>
          <p:cNvSpPr txBox="1">
            <a:spLocks noChangeArrowheads="1"/>
          </p:cNvSpPr>
          <p:nvPr/>
        </p:nvSpPr>
        <p:spPr bwMode="auto">
          <a:xfrm>
            <a:off x="0" y="5734050"/>
            <a:ext cx="88931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bg1"/>
                </a:solidFill>
                <a:latin typeface="Arial" panose="020B0604020202020204" pitchFamily="34" charset="0"/>
              </a:defRPr>
            </a:lvl1pPr>
            <a:lvl2pPr>
              <a:defRPr sz="2400" b="1">
                <a:solidFill>
                  <a:schemeClr val="bg1"/>
                </a:solidFill>
                <a:latin typeface="Arial" panose="020B0604020202020204" pitchFamily="34" charset="0"/>
              </a:defRPr>
            </a:lvl2pPr>
            <a:lvl3pPr>
              <a:defRPr sz="2400" b="1">
                <a:solidFill>
                  <a:schemeClr val="bg1"/>
                </a:solidFill>
                <a:latin typeface="Arial" panose="020B0604020202020204" pitchFamily="34" charset="0"/>
              </a:defRPr>
            </a:lvl3pPr>
            <a:lvl4pPr>
              <a:defRPr sz="2400" b="1">
                <a:solidFill>
                  <a:schemeClr val="bg1"/>
                </a:solidFill>
                <a:latin typeface="Arial" panose="020B0604020202020204" pitchFamily="34" charset="0"/>
              </a:defRPr>
            </a:lvl4pPr>
            <a:lvl5pPr>
              <a:defRPr sz="2400" b="1">
                <a:solidFill>
                  <a:schemeClr val="bg1"/>
                </a:solidFill>
                <a:latin typeface="Arial" panose="020B0604020202020204" pitchFamily="34" charset="0"/>
              </a:defRPr>
            </a:lvl5pPr>
            <a:lvl6pPr marL="2514600" indent="-228600" eaLnBrk="0" fontAlgn="base" hangingPunct="0">
              <a:spcBef>
                <a:spcPct val="0"/>
              </a:spcBef>
              <a:spcAft>
                <a:spcPct val="0"/>
              </a:spcAft>
              <a:defRPr sz="2400" b="1">
                <a:solidFill>
                  <a:schemeClr val="bg1"/>
                </a:solidFill>
                <a:latin typeface="Arial" panose="020B0604020202020204" pitchFamily="34" charset="0"/>
              </a:defRPr>
            </a:lvl6pPr>
            <a:lvl7pPr marL="2971800" indent="-228600" eaLnBrk="0" fontAlgn="base" hangingPunct="0">
              <a:spcBef>
                <a:spcPct val="0"/>
              </a:spcBef>
              <a:spcAft>
                <a:spcPct val="0"/>
              </a:spcAft>
              <a:defRPr sz="2400" b="1">
                <a:solidFill>
                  <a:schemeClr val="bg1"/>
                </a:solidFill>
                <a:latin typeface="Arial" panose="020B0604020202020204" pitchFamily="34" charset="0"/>
              </a:defRPr>
            </a:lvl7pPr>
            <a:lvl8pPr marL="3429000" indent="-228600" eaLnBrk="0" fontAlgn="base" hangingPunct="0">
              <a:spcBef>
                <a:spcPct val="0"/>
              </a:spcBef>
              <a:spcAft>
                <a:spcPct val="0"/>
              </a:spcAft>
              <a:defRPr sz="2400" b="1">
                <a:solidFill>
                  <a:schemeClr val="bg1"/>
                </a:solidFill>
                <a:latin typeface="Arial" panose="020B0604020202020204" pitchFamily="34" charset="0"/>
              </a:defRPr>
            </a:lvl8pPr>
            <a:lvl9pPr marL="3886200" indent="-228600" eaLnBrk="0" fontAlgn="base" hangingPunct="0">
              <a:spcBef>
                <a:spcPct val="0"/>
              </a:spcBef>
              <a:spcAft>
                <a:spcPct val="0"/>
              </a:spcAft>
              <a:defRPr sz="2400" b="1">
                <a:solidFill>
                  <a:schemeClr val="bg1"/>
                </a:solidFill>
                <a:latin typeface="Arial" panose="020B0604020202020204" pitchFamily="34" charset="0"/>
              </a:defRPr>
            </a:lvl9pPr>
          </a:lstStyle>
          <a:p>
            <a:pPr algn="ctr" defTabSz="914400" eaLnBrk="1" hangingPunct="1"/>
            <a:r>
              <a:rPr lang="fr-FR" altLang="fr-FR" sz="2000">
                <a:solidFill>
                  <a:schemeClr val="tx1"/>
                </a:solidFill>
                <a:ea typeface="Lucida Sans Unicode" panose="020B0602030504020204" pitchFamily="34" charset="0"/>
                <a:cs typeface="Arial" panose="020B0604020202020204" pitchFamily="34" charset="0"/>
              </a:rPr>
              <a:t>Chaque élève de 3</a:t>
            </a:r>
            <a:r>
              <a:rPr lang="fr-FR" altLang="fr-FR" sz="2000" baseline="30000">
                <a:solidFill>
                  <a:schemeClr val="tx1"/>
                </a:solidFill>
                <a:ea typeface="Lucida Sans Unicode" panose="020B0602030504020204" pitchFamily="34" charset="0"/>
                <a:cs typeface="Arial" panose="020B0604020202020204" pitchFamily="34" charset="0"/>
              </a:rPr>
              <a:t>ème</a:t>
            </a:r>
            <a:r>
              <a:rPr lang="fr-FR" altLang="fr-FR" sz="2000">
                <a:solidFill>
                  <a:schemeClr val="tx1"/>
                </a:solidFill>
                <a:ea typeface="Lucida Sans Unicode" panose="020B0602030504020204" pitchFamily="34" charset="0"/>
                <a:cs typeface="Arial" panose="020B0604020202020204" pitchFamily="34" charset="0"/>
              </a:rPr>
              <a:t> reçoit ce document – disponible sur onisep.fr </a:t>
            </a:r>
          </a:p>
          <a:p>
            <a:pPr algn="ctr" defTabSz="914400" eaLnBrk="1" hangingPunct="1"/>
            <a:r>
              <a:rPr lang="fr-FR" altLang="fr-FR" sz="2000">
                <a:solidFill>
                  <a:schemeClr val="tx1"/>
                </a:solidFill>
                <a:ea typeface="Lucida Sans Unicode" panose="020B0602030504020204" pitchFamily="34" charset="0"/>
                <a:cs typeface="Arial" panose="020B0604020202020204" pitchFamily="34" charset="0"/>
              </a:rPr>
              <a:t>« Téléchargement – Toulouse - Après 3</a:t>
            </a:r>
            <a:r>
              <a:rPr lang="fr-FR" altLang="fr-FR" sz="2000" baseline="30000">
                <a:solidFill>
                  <a:schemeClr val="tx1"/>
                </a:solidFill>
                <a:ea typeface="Lucida Sans Unicode" panose="020B0602030504020204" pitchFamily="34" charset="0"/>
                <a:cs typeface="Arial" panose="020B0604020202020204" pitchFamily="34" charset="0"/>
              </a:rPr>
              <a:t>ème</a:t>
            </a:r>
            <a:r>
              <a:rPr lang="fr-FR" altLang="fr-FR" sz="2000">
                <a:solidFill>
                  <a:schemeClr val="tx1"/>
                </a:solidFill>
                <a:ea typeface="Lucida Sans Unicode" panose="020B0602030504020204" pitchFamily="34" charset="0"/>
                <a:cs typeface="Arial" panose="020B0604020202020204" pitchFamily="34" charset="0"/>
              </a:rPr>
              <a:t>»</a:t>
            </a:r>
            <a:endParaRPr lang="fr-FR" altLang="fr-FR" sz="1600">
              <a:solidFill>
                <a:schemeClr val="tx1"/>
              </a:solidFill>
              <a:ea typeface="Lucida Sans Unicode" panose="020B0602030504020204" pitchFamily="34" charset="0"/>
              <a:cs typeface="Arial" panose="020B0604020202020204" pitchFamily="34" charset="0"/>
            </a:endParaRPr>
          </a:p>
        </p:txBody>
      </p:sp>
      <p:pic>
        <p:nvPicPr>
          <p:cNvPr id="23556"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13063" y="1141413"/>
            <a:ext cx="3067050" cy="437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Line 1"/>
          <p:cNvSpPr>
            <a:spLocks noChangeShapeType="1"/>
          </p:cNvSpPr>
          <p:nvPr/>
        </p:nvSpPr>
        <p:spPr bwMode="auto">
          <a:xfrm>
            <a:off x="609600" y="6248400"/>
            <a:ext cx="8077200" cy="1588"/>
          </a:xfrm>
          <a:prstGeom prst="line">
            <a:avLst/>
          </a:prstGeom>
          <a:noFill/>
          <a:ln w="9360" cap="sq">
            <a:solidFill>
              <a:srgbClr val="6767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56323" name="Text Box 2"/>
          <p:cNvSpPr txBox="1">
            <a:spLocks noChangeArrowheads="1"/>
          </p:cNvSpPr>
          <p:nvPr/>
        </p:nvSpPr>
        <p:spPr bwMode="auto">
          <a:xfrm>
            <a:off x="1905000" y="5029200"/>
            <a:ext cx="1841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56324" name="Text Box 3"/>
          <p:cNvSpPr txBox="1">
            <a:spLocks noChangeArrowheads="1"/>
          </p:cNvSpPr>
          <p:nvPr/>
        </p:nvSpPr>
        <p:spPr bwMode="auto">
          <a:xfrm>
            <a:off x="1828800" y="4800600"/>
            <a:ext cx="184150"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56325" name="Text Box 4"/>
          <p:cNvSpPr txBox="1">
            <a:spLocks noChangeArrowheads="1"/>
          </p:cNvSpPr>
          <p:nvPr/>
        </p:nvSpPr>
        <p:spPr bwMode="auto">
          <a:xfrm>
            <a:off x="273050" y="2308225"/>
            <a:ext cx="17827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grpSp>
        <p:nvGrpSpPr>
          <p:cNvPr id="56326" name="Group 5"/>
          <p:cNvGrpSpPr>
            <a:grpSpLocks/>
          </p:cNvGrpSpPr>
          <p:nvPr/>
        </p:nvGrpSpPr>
        <p:grpSpPr bwMode="auto">
          <a:xfrm>
            <a:off x="331539" y="1477251"/>
            <a:ext cx="1227137" cy="987425"/>
            <a:chOff x="65" y="1515"/>
            <a:chExt cx="773" cy="622"/>
          </a:xfrm>
        </p:grpSpPr>
        <p:sp>
          <p:nvSpPr>
            <p:cNvPr id="56346" name="Rectangle 6"/>
            <p:cNvSpPr>
              <a:spLocks noChangeArrowheads="1"/>
            </p:cNvSpPr>
            <p:nvPr/>
          </p:nvSpPr>
          <p:spPr bwMode="auto">
            <a:xfrm>
              <a:off x="65" y="1515"/>
              <a:ext cx="773" cy="622"/>
            </a:xfrm>
            <a:prstGeom prst="rect">
              <a:avLst/>
            </a:prstGeom>
            <a:solidFill>
              <a:srgbClr val="D5D5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FF"/>
              </a:extrusionClr>
              <a:contourClr>
                <a:srgbClr val="D5D5FF"/>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56347" name="Text Box 7"/>
            <p:cNvSpPr txBox="1">
              <a:spLocks noChangeArrowheads="1"/>
            </p:cNvSpPr>
            <p:nvPr/>
          </p:nvSpPr>
          <p:spPr bwMode="auto">
            <a:xfrm>
              <a:off x="176" y="1611"/>
              <a:ext cx="651"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spcBef>
                  <a:spcPts val="2000"/>
                </a:spcBef>
                <a:buSzPct val="100000"/>
              </a:pPr>
              <a:r>
                <a:rPr lang="fr-FR" altLang="fr-FR" sz="2800" b="0">
                  <a:solidFill>
                    <a:srgbClr val="000000"/>
                  </a:solidFill>
                  <a:latin typeface="Book Antiqua" panose="02040602050305030304" pitchFamily="18" charset="0"/>
                </a:rPr>
                <a:t>3</a:t>
              </a:r>
              <a:r>
                <a:rPr lang="fr-FR" altLang="fr-FR" sz="2800" b="0" baseline="33000">
                  <a:solidFill>
                    <a:srgbClr val="000000"/>
                  </a:solidFill>
                  <a:latin typeface="Book Antiqua" panose="02040602050305030304" pitchFamily="18" charset="0"/>
                </a:rPr>
                <a:t>ème</a:t>
              </a:r>
            </a:p>
          </p:txBody>
        </p:sp>
      </p:grpSp>
      <p:grpSp>
        <p:nvGrpSpPr>
          <p:cNvPr id="56327" name="Group 8"/>
          <p:cNvGrpSpPr>
            <a:grpSpLocks/>
          </p:cNvGrpSpPr>
          <p:nvPr/>
        </p:nvGrpSpPr>
        <p:grpSpPr bwMode="auto">
          <a:xfrm>
            <a:off x="1920875" y="1228609"/>
            <a:ext cx="2300885" cy="1437123"/>
            <a:chOff x="1153" y="992"/>
            <a:chExt cx="1413" cy="609"/>
          </a:xfrm>
        </p:grpSpPr>
        <p:sp>
          <p:nvSpPr>
            <p:cNvPr id="56343" name="Rectangle 9"/>
            <p:cNvSpPr>
              <a:spLocks noChangeArrowheads="1"/>
            </p:cNvSpPr>
            <p:nvPr/>
          </p:nvSpPr>
          <p:spPr bwMode="auto">
            <a:xfrm>
              <a:off x="1560" y="992"/>
              <a:ext cx="1006" cy="609"/>
            </a:xfrm>
            <a:prstGeom prst="rect">
              <a:avLst/>
            </a:prstGeom>
            <a:solidFill>
              <a:srgbClr val="FFCC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FF"/>
              </a:extrusionClr>
              <a:contourClr>
                <a:srgbClr val="FFCCFF"/>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56344" name="Text Box 10"/>
            <p:cNvSpPr txBox="1">
              <a:spLocks noChangeArrowheads="1"/>
            </p:cNvSpPr>
            <p:nvPr/>
          </p:nvSpPr>
          <p:spPr bwMode="auto">
            <a:xfrm>
              <a:off x="1732" y="1100"/>
              <a:ext cx="593" cy="3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spcBef>
                  <a:spcPts val="1125"/>
                </a:spcBef>
                <a:buSzPct val="100000"/>
              </a:pPr>
              <a:r>
                <a:rPr lang="fr-FR" altLang="fr-FR" sz="2800" b="0" dirty="0">
                  <a:solidFill>
                    <a:srgbClr val="000000"/>
                  </a:solidFill>
                </a:rPr>
                <a:t>  </a:t>
              </a:r>
              <a:r>
                <a:rPr lang="fr-FR" altLang="fr-FR" sz="2800" b="0" dirty="0">
                  <a:solidFill>
                    <a:srgbClr val="000000"/>
                  </a:solidFill>
                  <a:latin typeface="Book Antiqua" panose="02040602050305030304" pitchFamily="18" charset="0"/>
                </a:rPr>
                <a:t>2</a:t>
              </a:r>
              <a:r>
                <a:rPr lang="fr-FR" altLang="fr-FR" sz="2800" b="0" baseline="33000" dirty="0">
                  <a:solidFill>
                    <a:srgbClr val="000000"/>
                  </a:solidFill>
                  <a:latin typeface="Book Antiqua" panose="02040602050305030304" pitchFamily="18" charset="0"/>
                </a:rPr>
                <a:t>nde </a:t>
              </a:r>
              <a:r>
                <a:rPr lang="fr-FR" altLang="fr-FR" sz="2800" b="0" dirty="0">
                  <a:solidFill>
                    <a:srgbClr val="000000"/>
                  </a:solidFill>
                  <a:latin typeface="Book Antiqua" panose="02040602050305030304" pitchFamily="18" charset="0"/>
                </a:rPr>
                <a:t>  </a:t>
              </a:r>
              <a:r>
                <a:rPr lang="fr-FR" altLang="fr-FR" sz="1800" b="0" dirty="0">
                  <a:solidFill>
                    <a:srgbClr val="000000"/>
                  </a:solidFill>
                  <a:latin typeface="Book Antiqua" panose="02040602050305030304" pitchFamily="18" charset="0"/>
                </a:rPr>
                <a:t>G&amp;T</a:t>
              </a:r>
            </a:p>
          </p:txBody>
        </p:sp>
        <p:sp>
          <p:nvSpPr>
            <p:cNvPr id="56345" name="AutoShape 11"/>
            <p:cNvSpPr>
              <a:spLocks noChangeArrowheads="1"/>
            </p:cNvSpPr>
            <p:nvPr/>
          </p:nvSpPr>
          <p:spPr bwMode="auto">
            <a:xfrm>
              <a:off x="1153" y="1264"/>
              <a:ext cx="342" cy="186"/>
            </a:xfrm>
            <a:prstGeom prst="notchedRightArrow">
              <a:avLst>
                <a:gd name="adj1" fmla="val 50000"/>
                <a:gd name="adj2" fmla="val 31989"/>
              </a:avLst>
            </a:prstGeom>
            <a:solidFill>
              <a:srgbClr val="BBE0E3"/>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grpSp>
      <p:sp>
        <p:nvSpPr>
          <p:cNvPr id="56328" name="Text Box 12"/>
          <p:cNvSpPr txBox="1">
            <a:spLocks noChangeArrowheads="1"/>
          </p:cNvSpPr>
          <p:nvPr/>
        </p:nvSpPr>
        <p:spPr bwMode="auto">
          <a:xfrm>
            <a:off x="1565387" y="2373444"/>
            <a:ext cx="1297448" cy="5869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buSzPct val="100000"/>
            </a:pPr>
            <a:r>
              <a:rPr lang="fr-FR" altLang="fr-FR" sz="1600" b="0" dirty="0">
                <a:solidFill>
                  <a:srgbClr val="6767FF"/>
                </a:solidFill>
              </a:rPr>
              <a:t>Décision </a:t>
            </a:r>
            <a:endParaRPr lang="fr-FR" altLang="fr-FR" sz="1600" b="0" dirty="0" smtClean="0">
              <a:solidFill>
                <a:srgbClr val="6767FF"/>
              </a:solidFill>
            </a:endParaRPr>
          </a:p>
          <a:p>
            <a:pPr eaLnBrk="1" hangingPunct="1">
              <a:buSzPct val="100000"/>
            </a:pPr>
            <a:r>
              <a:rPr lang="fr-FR" altLang="fr-FR" sz="1600" b="0" dirty="0" smtClean="0">
                <a:solidFill>
                  <a:srgbClr val="6767FF"/>
                </a:solidFill>
              </a:rPr>
              <a:t>d’orientation</a:t>
            </a:r>
            <a:endParaRPr lang="fr-FR" altLang="fr-FR" sz="1600" b="0" dirty="0">
              <a:solidFill>
                <a:srgbClr val="6767FF"/>
              </a:solidFill>
            </a:endParaRPr>
          </a:p>
        </p:txBody>
      </p:sp>
      <p:sp>
        <p:nvSpPr>
          <p:cNvPr id="56329" name="Text Box 13"/>
          <p:cNvSpPr txBox="1">
            <a:spLocks noChangeArrowheads="1"/>
          </p:cNvSpPr>
          <p:nvPr/>
        </p:nvSpPr>
        <p:spPr bwMode="auto">
          <a:xfrm>
            <a:off x="327099" y="3224535"/>
            <a:ext cx="2628900" cy="642938"/>
          </a:xfrm>
          <a:prstGeom prst="rect">
            <a:avLst/>
          </a:prstGeom>
          <a:solidFill>
            <a:srgbClr val="D9D8EC"/>
          </a:solidFill>
          <a:ln w="19080" cap="sq">
            <a:solidFill>
              <a:srgbClr val="D9D8EC"/>
            </a:solidFill>
            <a:miter lim="800000"/>
            <a:headEnd/>
            <a:tailEnd/>
          </a:ln>
          <a:effectLst>
            <a:outerShdw dist="107933" dir="2700000" algn="ctr" rotWithShape="0">
              <a:srgbClr val="808080"/>
            </a:outerShdw>
          </a:effec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buSzPct val="100000"/>
            </a:pPr>
            <a:r>
              <a:rPr lang="fr-FR" altLang="fr-FR" sz="1800" b="0">
                <a:solidFill>
                  <a:srgbClr val="6767FF"/>
                </a:solidFill>
                <a:latin typeface="Book Antiqua" panose="02040602050305030304" pitchFamily="18" charset="0"/>
              </a:rPr>
              <a:t>Choix d’enseignements</a:t>
            </a:r>
          </a:p>
          <a:p>
            <a:pPr algn="ctr" eaLnBrk="1" hangingPunct="1">
              <a:buSzPct val="100000"/>
            </a:pPr>
            <a:r>
              <a:rPr lang="fr-FR" altLang="fr-FR" sz="1800" b="0">
                <a:solidFill>
                  <a:srgbClr val="6767FF"/>
                </a:solidFill>
                <a:latin typeface="Book Antiqua" panose="02040602050305030304" pitchFamily="18" charset="0"/>
              </a:rPr>
              <a:t>d’exploration</a:t>
            </a:r>
          </a:p>
        </p:txBody>
      </p:sp>
      <p:sp>
        <p:nvSpPr>
          <p:cNvPr id="56330" name="Freeform 14"/>
          <p:cNvSpPr>
            <a:spLocks noChangeArrowheads="1"/>
          </p:cNvSpPr>
          <p:nvPr/>
        </p:nvSpPr>
        <p:spPr bwMode="auto">
          <a:xfrm rot="5400000">
            <a:off x="693392" y="2678988"/>
            <a:ext cx="457200" cy="30480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56331" name="Text Box 15"/>
          <p:cNvSpPr txBox="1">
            <a:spLocks noChangeArrowheads="1"/>
          </p:cNvSpPr>
          <p:nvPr/>
        </p:nvSpPr>
        <p:spPr bwMode="auto">
          <a:xfrm>
            <a:off x="3119437" y="3236810"/>
            <a:ext cx="2976563" cy="642937"/>
          </a:xfrm>
          <a:prstGeom prst="rect">
            <a:avLst/>
          </a:prstGeom>
          <a:solidFill>
            <a:srgbClr val="D9D8EC"/>
          </a:solidFill>
          <a:ln w="9360" cap="sq">
            <a:solidFill>
              <a:srgbClr val="D9D8EC"/>
            </a:solidFill>
            <a:miter lim="800000"/>
            <a:headEnd/>
            <a:tailEnd/>
          </a:ln>
          <a:effectLst>
            <a:outerShdw dist="107933" dir="2700000" algn="ctr" rotWithShape="0">
              <a:srgbClr val="808080"/>
            </a:outerShdw>
          </a:effec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buSzPct val="100000"/>
            </a:pPr>
            <a:r>
              <a:rPr lang="fr-FR" altLang="fr-FR" sz="1800" b="0" dirty="0">
                <a:solidFill>
                  <a:srgbClr val="6767FF"/>
                </a:solidFill>
                <a:latin typeface="Book Antiqua" panose="02040602050305030304" pitchFamily="18" charset="0"/>
              </a:rPr>
              <a:t>Choix de la série du Bac</a:t>
            </a:r>
          </a:p>
          <a:p>
            <a:pPr algn="ctr" eaLnBrk="1" hangingPunct="1">
              <a:buSzPct val="100000"/>
            </a:pPr>
            <a:r>
              <a:rPr lang="fr-FR" altLang="fr-FR" sz="1800" b="0" dirty="0">
                <a:solidFill>
                  <a:srgbClr val="6767FF"/>
                </a:solidFill>
                <a:latin typeface="Book Antiqua" panose="02040602050305030304" pitchFamily="18" charset="0"/>
              </a:rPr>
              <a:t>Général ou Technologique</a:t>
            </a:r>
          </a:p>
        </p:txBody>
      </p:sp>
      <p:sp>
        <p:nvSpPr>
          <p:cNvPr id="56332" name="Freeform 16"/>
          <p:cNvSpPr>
            <a:spLocks noChangeArrowheads="1"/>
          </p:cNvSpPr>
          <p:nvPr/>
        </p:nvSpPr>
        <p:spPr bwMode="auto">
          <a:xfrm rot="5400000">
            <a:off x="3266555" y="2673509"/>
            <a:ext cx="457200" cy="30480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wrap="none" anchor="ctr"/>
          <a:lstStyle/>
          <a:p>
            <a:endParaRPr lang="fr-FR"/>
          </a:p>
        </p:txBody>
      </p:sp>
      <p:sp>
        <p:nvSpPr>
          <p:cNvPr id="56333" name="Text Box 17"/>
          <p:cNvSpPr txBox="1">
            <a:spLocks noChangeArrowheads="1"/>
          </p:cNvSpPr>
          <p:nvPr/>
        </p:nvSpPr>
        <p:spPr bwMode="auto">
          <a:xfrm>
            <a:off x="5060530" y="2376489"/>
            <a:ext cx="3024187" cy="642937"/>
          </a:xfrm>
          <a:prstGeom prst="rect">
            <a:avLst/>
          </a:prstGeom>
          <a:solidFill>
            <a:srgbClr val="D9D8EC"/>
          </a:solidFill>
          <a:ln>
            <a:noFill/>
          </a:ln>
          <a:effectLst>
            <a:outerShdw dist="107933" dir="2700000" algn="ctr" rotWithShape="0">
              <a:srgbClr val="808080"/>
            </a:outerShdw>
          </a:effectLst>
          <a:extLst>
            <a:ext uri="{91240B29-F687-4F45-9708-019B960494DF}">
              <a14:hiddenLine xmlns:a14="http://schemas.microsoft.com/office/drawing/2010/main" w="9525">
                <a:solidFill>
                  <a:srgbClr val="80808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buSzPct val="100000"/>
            </a:pPr>
            <a:r>
              <a:rPr lang="fr-FR" altLang="fr-FR" sz="1800" b="0" dirty="0">
                <a:solidFill>
                  <a:srgbClr val="6767FF"/>
                </a:solidFill>
                <a:latin typeface="Book Antiqua" panose="02040602050305030304" pitchFamily="18" charset="0"/>
              </a:rPr>
              <a:t>Choix des </a:t>
            </a:r>
          </a:p>
          <a:p>
            <a:pPr algn="ctr" eaLnBrk="1" hangingPunct="1">
              <a:buSzPct val="100000"/>
            </a:pPr>
            <a:r>
              <a:rPr lang="fr-FR" altLang="fr-FR" sz="1800" b="0" dirty="0">
                <a:solidFill>
                  <a:srgbClr val="6767FF"/>
                </a:solidFill>
                <a:latin typeface="Book Antiqua" panose="02040602050305030304" pitchFamily="18" charset="0"/>
              </a:rPr>
              <a:t>études supérieures (APB)</a:t>
            </a:r>
          </a:p>
        </p:txBody>
      </p:sp>
      <p:sp>
        <p:nvSpPr>
          <p:cNvPr id="56335" name="AutoShape 19"/>
          <p:cNvSpPr>
            <a:spLocks noChangeArrowheads="1"/>
          </p:cNvSpPr>
          <p:nvPr/>
        </p:nvSpPr>
        <p:spPr bwMode="auto">
          <a:xfrm>
            <a:off x="4521334" y="1739106"/>
            <a:ext cx="381000" cy="304800"/>
          </a:xfrm>
          <a:prstGeom prst="notchedRightArrow">
            <a:avLst>
              <a:gd name="adj1" fmla="val 50000"/>
              <a:gd name="adj2" fmla="val 31250"/>
            </a:avLst>
          </a:prstGeom>
          <a:solidFill>
            <a:srgbClr val="BBE0E3"/>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56337" name="Text Box 21"/>
          <p:cNvSpPr txBox="1">
            <a:spLocks noChangeArrowheads="1"/>
          </p:cNvSpPr>
          <p:nvPr/>
        </p:nvSpPr>
        <p:spPr bwMode="auto">
          <a:xfrm>
            <a:off x="6096000" y="2362200"/>
            <a:ext cx="15240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grpSp>
        <p:nvGrpSpPr>
          <p:cNvPr id="56338" name="Group 22"/>
          <p:cNvGrpSpPr>
            <a:grpSpLocks/>
          </p:cNvGrpSpPr>
          <p:nvPr/>
        </p:nvGrpSpPr>
        <p:grpSpPr bwMode="auto">
          <a:xfrm>
            <a:off x="5074033" y="1164976"/>
            <a:ext cx="3052763" cy="976312"/>
            <a:chOff x="2918" y="1072"/>
            <a:chExt cx="1923" cy="615"/>
          </a:xfrm>
        </p:grpSpPr>
        <p:sp>
          <p:nvSpPr>
            <p:cNvPr id="56341" name="Rectangle 23"/>
            <p:cNvSpPr>
              <a:spLocks noChangeArrowheads="1"/>
            </p:cNvSpPr>
            <p:nvPr/>
          </p:nvSpPr>
          <p:spPr bwMode="auto">
            <a:xfrm>
              <a:off x="2918" y="1072"/>
              <a:ext cx="1899" cy="615"/>
            </a:xfrm>
            <a:prstGeom prst="rect">
              <a:avLst/>
            </a:prstGeom>
            <a:solidFill>
              <a:srgbClr val="FFCC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FF"/>
              </a:extrusionClr>
              <a:contourClr>
                <a:srgbClr val="FFCCFF"/>
              </a:contour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pPr>
                <a:buClr>
                  <a:srgbClr val="000000"/>
                </a:buClr>
                <a:buSzPct val="100000"/>
                <a:buFont typeface="Times New Roman" panose="02020603050405020304" pitchFamily="18" charset="0"/>
                <a:buNone/>
              </a:pPr>
              <a:endParaRPr lang="fr-FR" altLang="fr-FR"/>
            </a:p>
          </p:txBody>
        </p:sp>
        <p:sp>
          <p:nvSpPr>
            <p:cNvPr id="56342" name="Text Box 24"/>
            <p:cNvSpPr txBox="1">
              <a:spLocks noChangeArrowheads="1"/>
            </p:cNvSpPr>
            <p:nvPr/>
          </p:nvSpPr>
          <p:spPr bwMode="auto">
            <a:xfrm>
              <a:off x="3012" y="1183"/>
              <a:ext cx="1829" cy="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buSzPct val="100000"/>
              </a:pPr>
              <a:r>
                <a:rPr lang="fr-FR" altLang="fr-FR" sz="2800" b="0" dirty="0">
                  <a:solidFill>
                    <a:srgbClr val="000000"/>
                  </a:solidFill>
                  <a:latin typeface="Book Antiqua" panose="02040602050305030304" pitchFamily="18" charset="0"/>
                </a:rPr>
                <a:t>1</a:t>
              </a:r>
              <a:r>
                <a:rPr lang="fr-FR" altLang="fr-FR" sz="2800" b="0" baseline="33000" dirty="0">
                  <a:solidFill>
                    <a:srgbClr val="000000"/>
                  </a:solidFill>
                  <a:latin typeface="Book Antiqua" panose="02040602050305030304" pitchFamily="18" charset="0"/>
                </a:rPr>
                <a:t>ère </a:t>
              </a:r>
              <a:r>
                <a:rPr lang="fr-FR" altLang="fr-FR" sz="2800" b="0" dirty="0">
                  <a:solidFill>
                    <a:srgbClr val="000000"/>
                  </a:solidFill>
                  <a:latin typeface="Book Antiqua" panose="02040602050305030304" pitchFamily="18" charset="0"/>
                </a:rPr>
                <a:t>et Terminale</a:t>
              </a:r>
            </a:p>
          </p:txBody>
        </p:sp>
      </p:grpSp>
      <p:sp>
        <p:nvSpPr>
          <p:cNvPr id="56339" name="WordArt 25"/>
          <p:cNvSpPr>
            <a:spLocks noChangeArrowheads="1" noChangeShapeType="1" noTextEdit="1"/>
          </p:cNvSpPr>
          <p:nvPr/>
        </p:nvSpPr>
        <p:spPr bwMode="auto">
          <a:xfrm>
            <a:off x="796131" y="294481"/>
            <a:ext cx="8201025" cy="485775"/>
          </a:xfrm>
          <a:prstGeom prst="rect">
            <a:avLst/>
          </a:prstGeom>
        </p:spPr>
        <p:txBody>
          <a:bodyPr wrap="none" fromWordArt="1">
            <a:prstTxWarp prst="textPlain">
              <a:avLst>
                <a:gd name="adj" fmla="val 50000"/>
              </a:avLst>
            </a:prstTxWarp>
          </a:bodyPr>
          <a:lstStyle/>
          <a:p>
            <a:pPr algn="ctr"/>
            <a:r>
              <a:rPr lang="fr-FR" sz="3600" kern="10" dirty="0">
                <a:ln w="22225">
                  <a:solidFill>
                    <a:schemeClr val="accent2"/>
                  </a:solidFill>
                  <a:prstDash val="solid"/>
                </a:ln>
                <a:solidFill>
                  <a:schemeClr val="accent2">
                    <a:lumMod val="40000"/>
                    <a:lumOff val="60000"/>
                  </a:schemeClr>
                </a:solidFill>
                <a:latin typeface="Book Antiqua" panose="02040602050305030304" pitchFamily="18" charset="0"/>
              </a:rPr>
              <a:t>La voie</a:t>
            </a:r>
            <a:r>
              <a:rPr lang="fr-FR" sz="3600" kern="10" dirty="0">
                <a:ln w="12600" cap="sq">
                  <a:solidFill>
                    <a:srgbClr val="3333CC"/>
                  </a:solidFill>
                  <a:miter lim="800000"/>
                  <a:headEnd/>
                  <a:tailEnd/>
                </a:ln>
                <a:solidFill>
                  <a:srgbClr val="B2B2B2">
                    <a:alpha val="50195"/>
                  </a:srgbClr>
                </a:solidFill>
                <a:effectLst>
                  <a:outerShdw dist="40186" dir="1096358" algn="ctr" rotWithShape="0">
                    <a:srgbClr val="9999FF"/>
                  </a:outerShdw>
                </a:effectLst>
                <a:latin typeface="Book Antiqua" panose="02040602050305030304" pitchFamily="18" charset="0"/>
              </a:rPr>
              <a:t> </a:t>
            </a:r>
            <a:r>
              <a:rPr lang="fr-FR" sz="3600" kern="10" dirty="0">
                <a:ln w="22225">
                  <a:solidFill>
                    <a:schemeClr val="accent2"/>
                  </a:solidFill>
                  <a:prstDash val="solid"/>
                </a:ln>
                <a:solidFill>
                  <a:schemeClr val="accent2">
                    <a:lumMod val="40000"/>
                    <a:lumOff val="60000"/>
                  </a:schemeClr>
                </a:solidFill>
                <a:latin typeface="Book Antiqua" panose="02040602050305030304" pitchFamily="18" charset="0"/>
              </a:rPr>
              <a:t>générale et technologique : les étapes</a:t>
            </a:r>
            <a:endParaRPr lang="fr-FR" sz="3600" kern="10" dirty="0">
              <a:ln w="12600" cap="sq">
                <a:solidFill>
                  <a:srgbClr val="3333CC"/>
                </a:solidFill>
                <a:miter lim="800000"/>
                <a:headEnd/>
                <a:tailEnd/>
              </a:ln>
              <a:solidFill>
                <a:srgbClr val="B2B2B2">
                  <a:alpha val="50195"/>
                </a:srgbClr>
              </a:solidFill>
              <a:effectLst>
                <a:outerShdw dist="40186" dir="1096358" algn="ctr" rotWithShape="0">
                  <a:srgbClr val="9999FF"/>
                </a:outerShdw>
              </a:effectLst>
              <a:latin typeface="Book Antiqua" panose="02040602050305030304" pitchFamily="18" charset="0"/>
            </a:endParaRPr>
          </a:p>
        </p:txBody>
      </p:sp>
      <p:sp>
        <p:nvSpPr>
          <p:cNvPr id="56340" name="Line 26"/>
          <p:cNvSpPr>
            <a:spLocks noChangeShapeType="1"/>
          </p:cNvSpPr>
          <p:nvPr/>
        </p:nvSpPr>
        <p:spPr bwMode="auto">
          <a:xfrm>
            <a:off x="796130" y="5390602"/>
            <a:ext cx="7890669" cy="35472"/>
          </a:xfrm>
          <a:prstGeom prst="line">
            <a:avLst/>
          </a:prstGeom>
          <a:noFill/>
          <a:ln w="54000" cap="rnd">
            <a:solidFill>
              <a:srgbClr val="6767FF"/>
            </a:solidFill>
            <a:prstDash val="sys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2" name="Rectangle 1"/>
          <p:cNvSpPr/>
          <p:nvPr/>
        </p:nvSpPr>
        <p:spPr>
          <a:xfrm>
            <a:off x="8344398" y="1332462"/>
            <a:ext cx="684803" cy="2585323"/>
          </a:xfrm>
          <a:prstGeom prst="rect">
            <a:avLst/>
          </a:prstGeom>
          <a:noFill/>
        </p:spPr>
        <p:txBody>
          <a:bodyPr wrap="none" lIns="91440" tIns="45720" rIns="91440" bIns="45720">
            <a:spAutoFit/>
          </a:bodyPr>
          <a:lstStyle/>
          <a:p>
            <a:pPr algn="ctr"/>
            <a:r>
              <a:rPr lang="fr-FR" altLang="fr-FR" sz="5400" b="1" cap="none" spc="0" dirty="0">
                <a:ln w="22225">
                  <a:solidFill>
                    <a:schemeClr val="accent2"/>
                  </a:solidFill>
                  <a:prstDash val="solid"/>
                </a:ln>
                <a:solidFill>
                  <a:schemeClr val="accent2">
                    <a:lumMod val="40000"/>
                    <a:lumOff val="60000"/>
                  </a:schemeClr>
                </a:solidFill>
                <a:effectLst/>
              </a:rPr>
              <a:t>B</a:t>
            </a:r>
            <a:br>
              <a:rPr lang="fr-FR" altLang="fr-FR" sz="5400" b="1" cap="none" spc="0" dirty="0">
                <a:ln w="22225">
                  <a:solidFill>
                    <a:schemeClr val="accent2"/>
                  </a:solidFill>
                  <a:prstDash val="solid"/>
                </a:ln>
                <a:solidFill>
                  <a:schemeClr val="accent2">
                    <a:lumMod val="40000"/>
                    <a:lumOff val="60000"/>
                  </a:schemeClr>
                </a:solidFill>
                <a:effectLst/>
              </a:rPr>
            </a:br>
            <a:r>
              <a:rPr lang="fr-FR" altLang="fr-FR" sz="5400" b="1" cap="none" spc="0" dirty="0">
                <a:ln w="22225">
                  <a:solidFill>
                    <a:schemeClr val="accent2"/>
                  </a:solidFill>
                  <a:prstDash val="solid"/>
                </a:ln>
                <a:solidFill>
                  <a:schemeClr val="accent2">
                    <a:lumMod val="40000"/>
                    <a:lumOff val="60000"/>
                  </a:schemeClr>
                </a:solidFill>
                <a:effectLst/>
              </a:rPr>
              <a:t>A</a:t>
            </a:r>
            <a:br>
              <a:rPr lang="fr-FR" altLang="fr-FR" sz="5400" b="1" cap="none" spc="0" dirty="0">
                <a:ln w="22225">
                  <a:solidFill>
                    <a:schemeClr val="accent2"/>
                  </a:solidFill>
                  <a:prstDash val="solid"/>
                </a:ln>
                <a:solidFill>
                  <a:schemeClr val="accent2">
                    <a:lumMod val="40000"/>
                    <a:lumOff val="60000"/>
                  </a:schemeClr>
                </a:solidFill>
                <a:effectLst/>
              </a:rPr>
            </a:br>
            <a:r>
              <a:rPr lang="fr-FR" altLang="fr-FR" sz="5400" b="1" cap="none" spc="0" dirty="0">
                <a:ln w="22225">
                  <a:solidFill>
                    <a:schemeClr val="accent2"/>
                  </a:solidFill>
                  <a:prstDash val="solid"/>
                </a:ln>
                <a:solidFill>
                  <a:schemeClr val="accent2">
                    <a:lumMod val="40000"/>
                    <a:lumOff val="60000"/>
                  </a:schemeClr>
                </a:solidFill>
                <a:effectLst/>
              </a:rPr>
              <a:t>C</a:t>
            </a:r>
            <a:endParaRPr lang="fr-FR" sz="5400" b="1" cap="none" spc="0" dirty="0">
              <a:ln w="22225">
                <a:solidFill>
                  <a:schemeClr val="accent2"/>
                </a:solidFill>
                <a:prstDash val="solid"/>
              </a:ln>
              <a:solidFill>
                <a:schemeClr val="accent2">
                  <a:lumMod val="40000"/>
                  <a:lumOff val="60000"/>
                </a:schemeClr>
              </a:solidFill>
              <a:effectLst/>
            </a:endParaRPr>
          </a:p>
        </p:txBody>
      </p:sp>
      <p:sp>
        <p:nvSpPr>
          <p:cNvPr id="3" name="Rectangle 2"/>
          <p:cNvSpPr/>
          <p:nvPr/>
        </p:nvSpPr>
        <p:spPr>
          <a:xfrm>
            <a:off x="1164430" y="4467780"/>
            <a:ext cx="7179967" cy="646331"/>
          </a:xfrm>
          <a:prstGeom prst="rect">
            <a:avLst/>
          </a:prstGeom>
          <a:noFill/>
        </p:spPr>
        <p:txBody>
          <a:bodyPr wrap="square" lIns="91440" tIns="45720" rIns="91440" bIns="45720">
            <a:spAutoFit/>
          </a:bodyPr>
          <a:lstStyle/>
          <a:p>
            <a:pPr algn="ctr"/>
            <a:r>
              <a:rPr lang="fr-FR" altLang="fr-FR" sz="3600" b="1" cap="none" spc="0" dirty="0">
                <a:ln w="22225">
                  <a:solidFill>
                    <a:schemeClr val="accent2"/>
                  </a:solidFill>
                  <a:prstDash val="solid"/>
                </a:ln>
                <a:solidFill>
                  <a:schemeClr val="accent2">
                    <a:lumMod val="40000"/>
                    <a:lumOff val="60000"/>
                  </a:schemeClr>
                </a:solidFill>
                <a:effectLst/>
              </a:rPr>
              <a:t>Construction du projet post Bac</a:t>
            </a:r>
            <a:endParaRPr lang="fr-FR" sz="3600" b="1" cap="none" spc="0" dirty="0">
              <a:ln w="22225">
                <a:solidFill>
                  <a:schemeClr val="accent2"/>
                </a:solidFill>
                <a:prstDash val="solid"/>
              </a:ln>
              <a:solidFill>
                <a:schemeClr val="accent2">
                  <a:lumMod val="40000"/>
                  <a:lumOff val="60000"/>
                </a:schemeClr>
              </a:solidFill>
              <a:effectLst/>
            </a:endParaRPr>
          </a:p>
        </p:txBody>
      </p:sp>
    </p:spTree>
  </p:cSld>
  <p:clrMapOvr>
    <a:masterClrMapping/>
  </p:clrMapOvr>
  <p:transition>
    <p:cover dir="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16632"/>
            <a:ext cx="8869740" cy="792088"/>
          </a:xfrm>
        </p:spPr>
        <p:txBody>
          <a:bodyPr>
            <a:normAutofit fontScale="90000"/>
          </a:bodyPr>
          <a:lstStyle/>
          <a:p>
            <a:pPr algn="ctr"/>
            <a:r>
              <a:rPr lang="fr-FR" dirty="0" smtClean="0"/>
              <a:t>La Seconde Générale et Technologique</a:t>
            </a:r>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238" y="809328"/>
            <a:ext cx="9004300" cy="6048672"/>
          </a:xfrm>
          <a:prstGeom prst="rect">
            <a:avLst/>
          </a:prstGeom>
        </p:spPr>
      </p:pic>
    </p:spTree>
    <p:extLst>
      <p:ext uri="{BB962C8B-B14F-4D97-AF65-F5344CB8AC3E}">
        <p14:creationId xmlns:p14="http://schemas.microsoft.com/office/powerpoint/2010/main" val="36727896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6562"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313" y="-303213"/>
            <a:ext cx="10642601" cy="748982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6563" name="WordArt 2"/>
          <p:cNvSpPr>
            <a:spLocks noChangeArrowheads="1" noChangeShapeType="1" noTextEdit="1"/>
          </p:cNvSpPr>
          <p:nvPr/>
        </p:nvSpPr>
        <p:spPr bwMode="auto">
          <a:xfrm>
            <a:off x="1019175" y="2781300"/>
            <a:ext cx="1800225" cy="431800"/>
          </a:xfrm>
          <a:prstGeom prst="rect">
            <a:avLst/>
          </a:prstGeom>
        </p:spPr>
        <p:txBody>
          <a:bodyPr wrap="none" fromWordArt="1">
            <a:prstTxWarp prst="textPlain">
              <a:avLst>
                <a:gd name="adj" fmla="val 50000"/>
              </a:avLst>
            </a:prstTxWarp>
          </a:bodyPr>
          <a:lstStyle/>
          <a:p>
            <a:pPr algn="ctr"/>
            <a:r>
              <a:rPr lang="fr-FR" sz="3600" kern="10">
                <a:ln w="57240" cap="sq">
                  <a:solidFill>
                    <a:srgbClr val="CC0000"/>
                  </a:solidFill>
                  <a:miter lim="800000"/>
                  <a:headEnd/>
                  <a:tailEnd/>
                </a:ln>
                <a:solidFill>
                  <a:srgbClr val="FFFFFF"/>
                </a:solidFill>
                <a:latin typeface="Century Gothic" panose="020B0502020202020204" pitchFamily="34" charset="0"/>
              </a:rPr>
              <a:t>série ES</a:t>
            </a:r>
          </a:p>
        </p:txBody>
      </p:sp>
      <p:sp>
        <p:nvSpPr>
          <p:cNvPr id="66564" name="WordArt 3"/>
          <p:cNvSpPr>
            <a:spLocks noChangeArrowheads="1" noChangeShapeType="1" noTextEdit="1"/>
          </p:cNvSpPr>
          <p:nvPr/>
        </p:nvSpPr>
        <p:spPr bwMode="auto">
          <a:xfrm>
            <a:off x="1019175" y="2781300"/>
            <a:ext cx="1800225" cy="431800"/>
          </a:xfrm>
          <a:prstGeom prst="rect">
            <a:avLst/>
          </a:prstGeom>
        </p:spPr>
        <p:txBody>
          <a:bodyPr wrap="none" fromWordArt="1">
            <a:prstTxWarp prst="textPlain">
              <a:avLst>
                <a:gd name="adj" fmla="val 50000"/>
              </a:avLst>
            </a:prstTxWarp>
          </a:bodyPr>
          <a:lstStyle/>
          <a:p>
            <a:pPr algn="ctr"/>
            <a:r>
              <a:rPr lang="fr-FR" sz="3600" kern="10">
                <a:ln w="9360" cap="sq">
                  <a:solidFill>
                    <a:srgbClr val="CC0000"/>
                  </a:solidFill>
                  <a:miter lim="800000"/>
                  <a:headEnd/>
                  <a:tailEnd/>
                </a:ln>
                <a:solidFill>
                  <a:srgbClr val="FFFFFF"/>
                </a:solidFill>
                <a:latin typeface="Century Gothic" panose="020B0502020202020204" pitchFamily="34" charset="0"/>
              </a:rPr>
              <a:t>série ES</a:t>
            </a:r>
          </a:p>
        </p:txBody>
      </p:sp>
      <p:sp>
        <p:nvSpPr>
          <p:cNvPr id="66565" name="WordArt 4"/>
          <p:cNvSpPr>
            <a:spLocks noChangeArrowheads="1" noChangeShapeType="1" noTextEdit="1"/>
          </p:cNvSpPr>
          <p:nvPr/>
        </p:nvSpPr>
        <p:spPr bwMode="auto">
          <a:xfrm>
            <a:off x="946150" y="3382963"/>
            <a:ext cx="1920875" cy="6223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ÉCONOMIQUE</a:t>
            </a:r>
          </a:p>
          <a:p>
            <a:pPr algn="ctr"/>
            <a:r>
              <a:rPr lang="fr-FR" sz="3600" kern="10">
                <a:solidFill>
                  <a:srgbClr val="1C1C1C"/>
                </a:solidFill>
                <a:latin typeface="Impact" panose="020B0806030902050204" pitchFamily="34" charset="0"/>
              </a:rPr>
              <a:t>ET SOCIAL</a:t>
            </a:r>
          </a:p>
        </p:txBody>
      </p:sp>
      <p:graphicFrame>
        <p:nvGraphicFramePr>
          <p:cNvPr id="66566" name="Object 5"/>
          <p:cNvGraphicFramePr>
            <a:graphicFrameLocks noChangeAspect="1"/>
          </p:cNvGraphicFramePr>
          <p:nvPr/>
        </p:nvGraphicFramePr>
        <p:xfrm>
          <a:off x="1339850" y="5391150"/>
          <a:ext cx="1163638" cy="1036638"/>
        </p:xfrm>
        <a:graphic>
          <a:graphicData uri="http://schemas.openxmlformats.org/presentationml/2006/ole">
            <mc:AlternateContent xmlns:mc="http://schemas.openxmlformats.org/markup-compatibility/2006">
              <mc:Choice xmlns:v="urn:schemas-microsoft-com:vml" Requires="v">
                <p:oleObj spid="_x0000_s66652" r:id="rId5" imgW="1131672" imgH="1131672" progId="">
                  <p:embed/>
                </p:oleObj>
              </mc:Choice>
              <mc:Fallback>
                <p:oleObj r:id="rId5" imgW="1131672" imgH="1131672" progId="">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9850" y="5391150"/>
                        <a:ext cx="1163638" cy="10366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6567" name="Object 6"/>
          <p:cNvGraphicFramePr>
            <a:graphicFrameLocks noChangeAspect="1"/>
          </p:cNvGraphicFramePr>
          <p:nvPr/>
        </p:nvGraphicFramePr>
        <p:xfrm>
          <a:off x="1377950" y="4303713"/>
          <a:ext cx="1116013" cy="773112"/>
        </p:xfrm>
        <a:graphic>
          <a:graphicData uri="http://schemas.openxmlformats.org/presentationml/2006/ole">
            <mc:AlternateContent xmlns:mc="http://schemas.openxmlformats.org/markup-compatibility/2006">
              <mc:Choice xmlns:v="urn:schemas-microsoft-com:vml" Requires="v">
                <p:oleObj spid="_x0000_s66653" r:id="rId7" imgW="658639" imgH="658639" progId="">
                  <p:embed/>
                </p:oleObj>
              </mc:Choice>
              <mc:Fallback>
                <p:oleObj r:id="rId7" imgW="658639" imgH="658639" progId="">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7950" y="4303713"/>
                        <a:ext cx="1116013" cy="7731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6568" name="WordArt 7"/>
          <p:cNvSpPr>
            <a:spLocks noChangeArrowheads="1" noChangeShapeType="1" noTextEdit="1"/>
          </p:cNvSpPr>
          <p:nvPr/>
        </p:nvSpPr>
        <p:spPr bwMode="auto">
          <a:xfrm>
            <a:off x="4159250" y="2768600"/>
            <a:ext cx="1584325" cy="431800"/>
          </a:xfrm>
          <a:prstGeom prst="rect">
            <a:avLst/>
          </a:prstGeom>
        </p:spPr>
        <p:txBody>
          <a:bodyPr wrap="none" fromWordArt="1">
            <a:prstTxWarp prst="textPlain">
              <a:avLst>
                <a:gd name="adj" fmla="val 50000"/>
              </a:avLst>
            </a:prstTxWarp>
          </a:bodyPr>
          <a:lstStyle/>
          <a:p>
            <a:pPr algn="ctr"/>
            <a:r>
              <a:rPr lang="fr-FR" sz="3600" kern="10">
                <a:ln w="57240" cap="sq">
                  <a:solidFill>
                    <a:srgbClr val="CC0000"/>
                  </a:solidFill>
                  <a:miter lim="800000"/>
                  <a:headEnd/>
                  <a:tailEnd/>
                </a:ln>
                <a:solidFill>
                  <a:srgbClr val="FFFFFF"/>
                </a:solidFill>
                <a:latin typeface="Century Gothic" panose="020B0502020202020204" pitchFamily="34" charset="0"/>
              </a:rPr>
              <a:t>série L</a:t>
            </a:r>
          </a:p>
        </p:txBody>
      </p:sp>
      <p:sp>
        <p:nvSpPr>
          <p:cNvPr id="66569" name="WordArt 8"/>
          <p:cNvSpPr>
            <a:spLocks noChangeArrowheads="1" noChangeShapeType="1" noTextEdit="1"/>
          </p:cNvSpPr>
          <p:nvPr/>
        </p:nvSpPr>
        <p:spPr bwMode="auto">
          <a:xfrm>
            <a:off x="4159250" y="2768600"/>
            <a:ext cx="1584325" cy="431800"/>
          </a:xfrm>
          <a:prstGeom prst="rect">
            <a:avLst/>
          </a:prstGeom>
        </p:spPr>
        <p:txBody>
          <a:bodyPr wrap="none" fromWordArt="1">
            <a:prstTxWarp prst="textPlain">
              <a:avLst>
                <a:gd name="adj" fmla="val 50000"/>
              </a:avLst>
            </a:prstTxWarp>
          </a:bodyPr>
          <a:lstStyle/>
          <a:p>
            <a:pPr algn="ctr"/>
            <a:r>
              <a:rPr lang="fr-FR" sz="3600" kern="10">
                <a:ln w="9360" cap="sq">
                  <a:solidFill>
                    <a:srgbClr val="CC0000"/>
                  </a:solidFill>
                  <a:miter lim="800000"/>
                  <a:headEnd/>
                  <a:tailEnd/>
                </a:ln>
                <a:solidFill>
                  <a:srgbClr val="FFFFFF"/>
                </a:solidFill>
                <a:latin typeface="Century Gothic" panose="020B0502020202020204" pitchFamily="34" charset="0"/>
              </a:rPr>
              <a:t>série L</a:t>
            </a:r>
          </a:p>
        </p:txBody>
      </p:sp>
      <p:sp>
        <p:nvSpPr>
          <p:cNvPr id="66570" name="WordArt 9"/>
          <p:cNvSpPr>
            <a:spLocks noChangeArrowheads="1" noChangeShapeType="1" noTextEdit="1"/>
          </p:cNvSpPr>
          <p:nvPr/>
        </p:nvSpPr>
        <p:spPr bwMode="auto">
          <a:xfrm>
            <a:off x="4156075" y="3495675"/>
            <a:ext cx="1584325" cy="3063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LITTÉRAIRE</a:t>
            </a:r>
          </a:p>
        </p:txBody>
      </p:sp>
      <p:sp>
        <p:nvSpPr>
          <p:cNvPr id="66571" name="WordArt 10"/>
          <p:cNvSpPr>
            <a:spLocks noChangeArrowheads="1" noChangeShapeType="1" noTextEdit="1"/>
          </p:cNvSpPr>
          <p:nvPr/>
        </p:nvSpPr>
        <p:spPr bwMode="auto">
          <a:xfrm>
            <a:off x="7099300" y="2781300"/>
            <a:ext cx="1584325" cy="431800"/>
          </a:xfrm>
          <a:prstGeom prst="rect">
            <a:avLst/>
          </a:prstGeom>
        </p:spPr>
        <p:txBody>
          <a:bodyPr wrap="none" fromWordArt="1">
            <a:prstTxWarp prst="textPlain">
              <a:avLst>
                <a:gd name="adj" fmla="val 50000"/>
              </a:avLst>
            </a:prstTxWarp>
          </a:bodyPr>
          <a:lstStyle/>
          <a:p>
            <a:pPr algn="ctr"/>
            <a:r>
              <a:rPr lang="fr-FR" sz="3600" kern="10">
                <a:ln w="57240" cap="sq">
                  <a:solidFill>
                    <a:srgbClr val="CC0000"/>
                  </a:solidFill>
                  <a:miter lim="800000"/>
                  <a:headEnd/>
                  <a:tailEnd/>
                </a:ln>
                <a:solidFill>
                  <a:srgbClr val="FFFFFF"/>
                </a:solidFill>
                <a:latin typeface="Century Gothic" panose="020B0502020202020204" pitchFamily="34" charset="0"/>
              </a:rPr>
              <a:t>série S</a:t>
            </a:r>
          </a:p>
        </p:txBody>
      </p:sp>
      <p:sp>
        <p:nvSpPr>
          <p:cNvPr id="66572" name="WordArt 11"/>
          <p:cNvSpPr>
            <a:spLocks noChangeArrowheads="1" noChangeShapeType="1" noTextEdit="1"/>
          </p:cNvSpPr>
          <p:nvPr/>
        </p:nvSpPr>
        <p:spPr bwMode="auto">
          <a:xfrm>
            <a:off x="7099300" y="2781300"/>
            <a:ext cx="1584325" cy="431800"/>
          </a:xfrm>
          <a:prstGeom prst="rect">
            <a:avLst/>
          </a:prstGeom>
        </p:spPr>
        <p:txBody>
          <a:bodyPr wrap="none" fromWordArt="1">
            <a:prstTxWarp prst="textPlain">
              <a:avLst>
                <a:gd name="adj" fmla="val 50000"/>
              </a:avLst>
            </a:prstTxWarp>
          </a:bodyPr>
          <a:lstStyle/>
          <a:p>
            <a:pPr algn="ctr"/>
            <a:r>
              <a:rPr lang="fr-FR" sz="3600" kern="10">
                <a:ln w="9360" cap="sq">
                  <a:solidFill>
                    <a:srgbClr val="CC0000"/>
                  </a:solidFill>
                  <a:miter lim="800000"/>
                  <a:headEnd/>
                  <a:tailEnd/>
                </a:ln>
                <a:solidFill>
                  <a:srgbClr val="FFFFFF"/>
                </a:solidFill>
                <a:latin typeface="Century Gothic" panose="020B0502020202020204" pitchFamily="34" charset="0"/>
              </a:rPr>
              <a:t>série S</a:t>
            </a:r>
          </a:p>
        </p:txBody>
      </p:sp>
      <p:pic>
        <p:nvPicPr>
          <p:cNvPr id="66573" name="Picture 1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367213" y="5400675"/>
            <a:ext cx="1263650" cy="10525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6574" name="Picture 1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94213" y="4124325"/>
            <a:ext cx="922337" cy="869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6575" name="Text Box 14"/>
          <p:cNvSpPr txBox="1">
            <a:spLocks noChangeArrowheads="1"/>
          </p:cNvSpPr>
          <p:nvPr/>
        </p:nvSpPr>
        <p:spPr bwMode="auto">
          <a:xfrm rot="-840000">
            <a:off x="4418013" y="4005263"/>
            <a:ext cx="889000" cy="703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a:buSzPct val="100000"/>
            </a:pPr>
            <a:r>
              <a:rPr lang="fr-FR" altLang="fr-FR" sz="2600" b="0">
                <a:solidFill>
                  <a:srgbClr val="000000"/>
                </a:solidFill>
                <a:latin typeface="Arial Narrow" panose="020B0606020202030204" pitchFamily="34" charset="0"/>
                <a:cs typeface="Arial" panose="020B0604020202020204" pitchFamily="34" charset="0"/>
              </a:rPr>
              <a:t> </a:t>
            </a:r>
            <a:r>
              <a:rPr lang="fr-FR" altLang="fr-FR" sz="1400" b="0">
                <a:solidFill>
                  <a:srgbClr val="000000"/>
                </a:solidFill>
                <a:latin typeface="Arial Narrow" panose="020B0606020202030204" pitchFamily="34" charset="0"/>
                <a:cs typeface="Arial" panose="020B0604020202020204" pitchFamily="34" charset="0"/>
              </a:rPr>
              <a:t>Figures </a:t>
            </a:r>
          </a:p>
          <a:p>
            <a:pPr algn="ctr">
              <a:buSzPct val="100000"/>
            </a:pPr>
            <a:r>
              <a:rPr lang="fr-FR" altLang="fr-FR" sz="1400" b="0">
                <a:solidFill>
                  <a:srgbClr val="000000"/>
                </a:solidFill>
                <a:latin typeface="Arial Narrow" panose="020B0606020202030204" pitchFamily="34" charset="0"/>
                <a:cs typeface="Arial" panose="020B0604020202020204" pitchFamily="34" charset="0"/>
              </a:rPr>
              <a:t>    de style</a:t>
            </a:r>
          </a:p>
        </p:txBody>
      </p:sp>
      <p:sp>
        <p:nvSpPr>
          <p:cNvPr id="66576" name="WordArt 15"/>
          <p:cNvSpPr>
            <a:spLocks noChangeArrowheads="1" noChangeShapeType="1" noTextEdit="1"/>
          </p:cNvSpPr>
          <p:nvPr/>
        </p:nvSpPr>
        <p:spPr bwMode="auto">
          <a:xfrm>
            <a:off x="6977063" y="3543300"/>
            <a:ext cx="1800225" cy="2841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SCIENTIFIQUE</a:t>
            </a:r>
          </a:p>
        </p:txBody>
      </p:sp>
      <p:graphicFrame>
        <p:nvGraphicFramePr>
          <p:cNvPr id="66577" name="Object 16"/>
          <p:cNvGraphicFramePr>
            <a:graphicFrameLocks noChangeAspect="1"/>
          </p:cNvGraphicFramePr>
          <p:nvPr/>
        </p:nvGraphicFramePr>
        <p:xfrm>
          <a:off x="7388225" y="5229225"/>
          <a:ext cx="1130300" cy="1208088"/>
        </p:xfrm>
        <a:graphic>
          <a:graphicData uri="http://schemas.openxmlformats.org/presentationml/2006/ole">
            <mc:AlternateContent xmlns:mc="http://schemas.openxmlformats.org/markup-compatibility/2006">
              <mc:Choice xmlns:v="urn:schemas-microsoft-com:vml" Requires="v">
                <p:oleObj spid="_x0000_s66654" r:id="rId11" imgW="5893920" imgH="5741640" progId="">
                  <p:embed/>
                </p:oleObj>
              </mc:Choice>
              <mc:Fallback>
                <p:oleObj r:id="rId11" imgW="5893920" imgH="5741640" progId="">
                  <p:embed/>
                  <p:pic>
                    <p:nvPicPr>
                      <p:cNvPr id="0" name="Object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88225" y="5229225"/>
                        <a:ext cx="1130300" cy="12080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6578" name="Text Box 17"/>
          <p:cNvSpPr txBox="1">
            <a:spLocks noChangeArrowheads="1"/>
          </p:cNvSpPr>
          <p:nvPr/>
        </p:nvSpPr>
        <p:spPr bwMode="auto">
          <a:xfrm>
            <a:off x="7264400" y="4160838"/>
            <a:ext cx="1241425" cy="398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buSzPct val="100000"/>
            </a:pPr>
            <a:r>
              <a:rPr lang="fr-FR" altLang="fr-FR" sz="2000" b="0">
                <a:solidFill>
                  <a:srgbClr val="1C1C1C"/>
                </a:solidFill>
                <a:cs typeface="Arial" panose="020B0604020202020204" pitchFamily="34" charset="0"/>
              </a:rPr>
              <a:t>F(x</a:t>
            </a:r>
            <a:r>
              <a:rPr lang="fr-FR" altLang="fr-FR" sz="2000" b="0" baseline="30000">
                <a:solidFill>
                  <a:srgbClr val="1C1C1C"/>
                </a:solidFill>
                <a:cs typeface="Arial" panose="020B0604020202020204" pitchFamily="34" charset="0"/>
              </a:rPr>
              <a:t>2</a:t>
            </a:r>
            <a:r>
              <a:rPr lang="fr-FR" altLang="fr-FR" sz="2000" b="0">
                <a:solidFill>
                  <a:srgbClr val="1C1C1C"/>
                </a:solidFill>
                <a:cs typeface="Arial" panose="020B0604020202020204" pitchFamily="34" charset="0"/>
              </a:rPr>
              <a:t>)+xy</a:t>
            </a:r>
            <a:r>
              <a:rPr lang="fr-FR" altLang="fr-FR" sz="2000" b="0" baseline="30000">
                <a:solidFill>
                  <a:srgbClr val="1C1C1C"/>
                </a:solidFill>
                <a:cs typeface="Arial" panose="020B0604020202020204" pitchFamily="34" charset="0"/>
              </a:rPr>
              <a:t>2</a:t>
            </a:r>
          </a:p>
        </p:txBody>
      </p:sp>
      <p:sp>
        <p:nvSpPr>
          <p:cNvPr id="66579" name="Text Box 18"/>
          <p:cNvSpPr txBox="1">
            <a:spLocks noChangeArrowheads="1"/>
          </p:cNvSpPr>
          <p:nvPr/>
        </p:nvSpPr>
        <p:spPr bwMode="auto">
          <a:xfrm>
            <a:off x="7300913" y="4545013"/>
            <a:ext cx="1154112" cy="398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buSzPct val="100000"/>
            </a:pPr>
            <a:r>
              <a:rPr lang="fr-FR" altLang="fr-FR" sz="2000" b="0">
                <a:solidFill>
                  <a:srgbClr val="1C1C1C"/>
                </a:solidFill>
                <a:cs typeface="Arial" panose="020B0604020202020204" pitchFamily="34" charset="0"/>
              </a:rPr>
              <a:t>xy+F(y</a:t>
            </a:r>
            <a:r>
              <a:rPr lang="fr-FR" altLang="fr-FR" sz="2000" b="0" baseline="30000">
                <a:solidFill>
                  <a:srgbClr val="1C1C1C"/>
                </a:solidFill>
                <a:cs typeface="Arial" panose="020B0604020202020204" pitchFamily="34" charset="0"/>
              </a:rPr>
              <a:t>2</a:t>
            </a:r>
            <a:r>
              <a:rPr lang="fr-FR" altLang="fr-FR" sz="2000" b="0">
                <a:solidFill>
                  <a:srgbClr val="1C1C1C"/>
                </a:solidFill>
                <a:cs typeface="Arial" panose="020B0604020202020204" pitchFamily="34" charset="0"/>
              </a:rPr>
              <a:t>)</a:t>
            </a:r>
          </a:p>
        </p:txBody>
      </p:sp>
      <p:sp>
        <p:nvSpPr>
          <p:cNvPr id="66580" name="Line 19"/>
          <p:cNvSpPr>
            <a:spLocks noChangeShapeType="1"/>
          </p:cNvSpPr>
          <p:nvPr/>
        </p:nvSpPr>
        <p:spPr bwMode="auto">
          <a:xfrm>
            <a:off x="7394575" y="4541838"/>
            <a:ext cx="863600" cy="1587"/>
          </a:xfrm>
          <a:prstGeom prst="line">
            <a:avLst/>
          </a:prstGeom>
          <a:noFill/>
          <a:ln w="1908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66581" name="AutoShape 20"/>
          <p:cNvSpPr>
            <a:spLocks noChangeArrowheads="1"/>
          </p:cNvSpPr>
          <p:nvPr/>
        </p:nvSpPr>
        <p:spPr bwMode="auto">
          <a:xfrm>
            <a:off x="777875" y="2492375"/>
            <a:ext cx="2303463" cy="4033838"/>
          </a:xfrm>
          <a:prstGeom prst="roundRect">
            <a:avLst>
              <a:gd name="adj" fmla="val 16667"/>
            </a:avLst>
          </a:prstGeom>
          <a:noFill/>
          <a:ln w="2844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6582" name="AutoShape 21"/>
          <p:cNvSpPr>
            <a:spLocks noChangeArrowheads="1"/>
          </p:cNvSpPr>
          <p:nvPr/>
        </p:nvSpPr>
        <p:spPr bwMode="auto">
          <a:xfrm>
            <a:off x="3787775" y="2492375"/>
            <a:ext cx="2303463" cy="4033838"/>
          </a:xfrm>
          <a:prstGeom prst="roundRect">
            <a:avLst>
              <a:gd name="adj" fmla="val 16667"/>
            </a:avLst>
          </a:prstGeom>
          <a:noFill/>
          <a:ln w="2844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6583" name="AutoShape 22"/>
          <p:cNvSpPr>
            <a:spLocks noChangeArrowheads="1"/>
          </p:cNvSpPr>
          <p:nvPr/>
        </p:nvSpPr>
        <p:spPr bwMode="auto">
          <a:xfrm>
            <a:off x="6743700" y="2492375"/>
            <a:ext cx="2303463" cy="4033838"/>
          </a:xfrm>
          <a:prstGeom prst="roundRect">
            <a:avLst>
              <a:gd name="adj" fmla="val 16667"/>
            </a:avLst>
          </a:prstGeom>
          <a:noFill/>
          <a:ln w="2844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6584" name="AutoShape 23"/>
          <p:cNvSpPr>
            <a:spLocks noChangeArrowheads="1"/>
          </p:cNvSpPr>
          <p:nvPr/>
        </p:nvSpPr>
        <p:spPr bwMode="auto">
          <a:xfrm>
            <a:off x="755650" y="1628775"/>
            <a:ext cx="8208963" cy="720725"/>
          </a:xfrm>
          <a:prstGeom prst="roundRect">
            <a:avLst>
              <a:gd name="adj" fmla="val 50000"/>
            </a:avLst>
          </a:prstGeom>
          <a:solidFill>
            <a:srgbClr val="FFCC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6585" name="WordArt 24"/>
          <p:cNvSpPr>
            <a:spLocks noChangeArrowheads="1" noChangeShapeType="1" noTextEdit="1"/>
          </p:cNvSpPr>
          <p:nvPr/>
        </p:nvSpPr>
        <p:spPr bwMode="auto">
          <a:xfrm>
            <a:off x="1290638" y="1765300"/>
            <a:ext cx="4032250" cy="501650"/>
          </a:xfrm>
          <a:prstGeom prst="rect">
            <a:avLst/>
          </a:prstGeom>
        </p:spPr>
        <p:txBody>
          <a:bodyPr wrap="none" fromWordArt="1">
            <a:prstTxWarp prst="textPlain">
              <a:avLst>
                <a:gd name="adj" fmla="val 50000"/>
              </a:avLst>
            </a:prstTxWarp>
          </a:bodyPr>
          <a:lstStyle/>
          <a:p>
            <a:pPr algn="ctr"/>
            <a:r>
              <a:rPr lang="fr-FR" sz="3600" kern="10">
                <a:ln w="38160" cap="sq">
                  <a:solidFill>
                    <a:srgbClr val="006699"/>
                  </a:solidFill>
                  <a:miter lim="800000"/>
                  <a:headEnd/>
                  <a:tailEnd/>
                </a:ln>
                <a:solidFill>
                  <a:srgbClr val="FFFFFF"/>
                </a:solidFill>
                <a:latin typeface="Century Gothic" panose="020B0502020202020204" pitchFamily="34" charset="0"/>
              </a:rPr>
              <a:t>Baccalauréat général</a:t>
            </a:r>
          </a:p>
        </p:txBody>
      </p:sp>
      <p:sp>
        <p:nvSpPr>
          <p:cNvPr id="66586" name="WordArt 25"/>
          <p:cNvSpPr>
            <a:spLocks noChangeArrowheads="1" noChangeShapeType="1" noTextEdit="1"/>
          </p:cNvSpPr>
          <p:nvPr/>
        </p:nvSpPr>
        <p:spPr bwMode="auto">
          <a:xfrm>
            <a:off x="1281113" y="1763713"/>
            <a:ext cx="4032250" cy="501650"/>
          </a:xfrm>
          <a:prstGeom prst="rect">
            <a:avLst/>
          </a:prstGeom>
        </p:spPr>
        <p:txBody>
          <a:bodyPr wrap="none" fromWordArt="1">
            <a:prstTxWarp prst="textPlain">
              <a:avLst>
                <a:gd name="adj" fmla="val 50000"/>
              </a:avLst>
            </a:prstTxWarp>
          </a:bodyPr>
          <a:lstStyle/>
          <a:p>
            <a:pPr algn="ctr"/>
            <a:r>
              <a:rPr lang="fr-FR" sz="3600" kern="10">
                <a:ln w="9360" cap="sq">
                  <a:solidFill>
                    <a:srgbClr val="006699"/>
                  </a:solidFill>
                  <a:miter lim="800000"/>
                  <a:headEnd/>
                  <a:tailEnd/>
                </a:ln>
                <a:solidFill>
                  <a:srgbClr val="FFFFFF"/>
                </a:solidFill>
                <a:latin typeface="Century Gothic" panose="020B0502020202020204" pitchFamily="34" charset="0"/>
              </a:rPr>
              <a:t>Baccalauréat général</a:t>
            </a:r>
          </a:p>
        </p:txBody>
      </p:sp>
      <p:sp>
        <p:nvSpPr>
          <p:cNvPr id="66587" name="WordArt 26"/>
          <p:cNvSpPr>
            <a:spLocks noChangeArrowheads="1" noChangeShapeType="1" noTextEdit="1"/>
          </p:cNvSpPr>
          <p:nvPr/>
        </p:nvSpPr>
        <p:spPr bwMode="auto">
          <a:xfrm>
            <a:off x="5527675" y="1778000"/>
            <a:ext cx="2881313" cy="431800"/>
          </a:xfrm>
          <a:prstGeom prst="rect">
            <a:avLst/>
          </a:prstGeom>
        </p:spPr>
        <p:txBody>
          <a:bodyPr wrap="none" fromWordArt="1">
            <a:prstTxWarp prst="textPlain">
              <a:avLst>
                <a:gd name="adj" fmla="val 50000"/>
              </a:avLst>
            </a:prstTxWarp>
          </a:bodyPr>
          <a:lstStyle/>
          <a:p>
            <a:pPr algn="ctr"/>
            <a:r>
              <a:rPr lang="fr-FR" sz="3600" kern="10">
                <a:ln w="57240" cap="sq">
                  <a:solidFill>
                    <a:srgbClr val="CC0000"/>
                  </a:solidFill>
                  <a:miter lim="800000"/>
                  <a:headEnd/>
                  <a:tailEnd/>
                </a:ln>
                <a:solidFill>
                  <a:srgbClr val="FFFFFF"/>
                </a:solidFill>
                <a:latin typeface="Century Gothic" panose="020B0502020202020204" pitchFamily="34" charset="0"/>
              </a:rPr>
              <a:t>séries ES, L &amp; S</a:t>
            </a:r>
          </a:p>
        </p:txBody>
      </p:sp>
      <p:sp>
        <p:nvSpPr>
          <p:cNvPr id="66588" name="WordArt 27"/>
          <p:cNvSpPr>
            <a:spLocks noChangeArrowheads="1" noChangeShapeType="1" noTextEdit="1"/>
          </p:cNvSpPr>
          <p:nvPr/>
        </p:nvSpPr>
        <p:spPr bwMode="auto">
          <a:xfrm>
            <a:off x="5527675" y="1778000"/>
            <a:ext cx="2881313" cy="431800"/>
          </a:xfrm>
          <a:prstGeom prst="rect">
            <a:avLst/>
          </a:prstGeom>
        </p:spPr>
        <p:txBody>
          <a:bodyPr wrap="none" fromWordArt="1">
            <a:prstTxWarp prst="textPlain">
              <a:avLst>
                <a:gd name="adj" fmla="val 50000"/>
              </a:avLst>
            </a:prstTxWarp>
          </a:bodyPr>
          <a:lstStyle/>
          <a:p>
            <a:pPr algn="ctr"/>
            <a:r>
              <a:rPr lang="fr-FR" sz="3600" kern="10">
                <a:ln w="9360" cap="sq">
                  <a:solidFill>
                    <a:srgbClr val="CC0000"/>
                  </a:solidFill>
                  <a:miter lim="800000"/>
                  <a:headEnd/>
                  <a:tailEnd/>
                </a:ln>
                <a:solidFill>
                  <a:srgbClr val="FFFFFF"/>
                </a:solidFill>
                <a:latin typeface="Century Gothic" panose="020B0502020202020204" pitchFamily="34" charset="0"/>
              </a:rPr>
              <a:t>séries ES, L &amp; 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451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315913"/>
            <a:ext cx="9836150" cy="748982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4515" name="Text Box 2"/>
          <p:cNvSpPr txBox="1">
            <a:spLocks noChangeArrowheads="1"/>
          </p:cNvSpPr>
          <p:nvPr/>
        </p:nvSpPr>
        <p:spPr bwMode="auto">
          <a:xfrm>
            <a:off x="1042988" y="908050"/>
            <a:ext cx="8707437" cy="585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nSpc>
                <a:spcPct val="85000"/>
              </a:lnSpc>
              <a:buSzPct val="100000"/>
            </a:pPr>
            <a:r>
              <a:rPr lang="fr-FR" altLang="fr-FR" sz="3800" b="0">
                <a:solidFill>
                  <a:srgbClr val="800000"/>
                </a:solidFill>
                <a:latin typeface="Impact" panose="020B0806030902050204" pitchFamily="34" charset="0"/>
              </a:rPr>
              <a:t>BAC TECHNOLOGIQUE </a:t>
            </a:r>
          </a:p>
        </p:txBody>
      </p:sp>
      <p:pic>
        <p:nvPicPr>
          <p:cNvPr id="6451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388" y="855663"/>
            <a:ext cx="739775" cy="7858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4517" name="Text Box 4"/>
          <p:cNvSpPr txBox="1">
            <a:spLocks noChangeArrowheads="1"/>
          </p:cNvSpPr>
          <p:nvPr/>
        </p:nvSpPr>
        <p:spPr bwMode="auto">
          <a:xfrm>
            <a:off x="827088" y="1628775"/>
            <a:ext cx="8027987" cy="182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5840" tIns="52920" rIns="105840" bIns="5292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nSpc>
                <a:spcPct val="65000"/>
              </a:lnSpc>
              <a:buSzPct val="100000"/>
            </a:pPr>
            <a:r>
              <a:rPr lang="fr-FR" altLang="fr-FR" sz="2600" b="0">
                <a:solidFill>
                  <a:srgbClr val="0000CC"/>
                </a:solidFill>
                <a:latin typeface="Century Gothic" panose="020B0502020202020204" pitchFamily="34" charset="0"/>
              </a:rPr>
              <a:t>     </a:t>
            </a:r>
            <a:r>
              <a:rPr lang="fr-FR" altLang="fr-FR" sz="2600" b="0">
                <a:solidFill>
                  <a:srgbClr val="006699"/>
                </a:solidFill>
                <a:latin typeface="Century Gothic" panose="020B0502020202020204" pitchFamily="34" charset="0"/>
              </a:rPr>
              <a:t>enseignement appliqué </a:t>
            </a:r>
          </a:p>
          <a:p>
            <a:pPr>
              <a:lnSpc>
                <a:spcPct val="65000"/>
              </a:lnSpc>
              <a:buSzPct val="100000"/>
            </a:pPr>
            <a:r>
              <a:rPr lang="fr-FR" altLang="fr-FR" sz="2600" b="0">
                <a:solidFill>
                  <a:srgbClr val="0000CC"/>
                </a:solidFill>
                <a:latin typeface="Century Gothic" panose="020B0502020202020204" pitchFamily="34" charset="0"/>
              </a:rPr>
              <a:t>       </a:t>
            </a:r>
            <a:r>
              <a:rPr lang="fr-FR" altLang="fr-FR" sz="2200" b="0">
                <a:solidFill>
                  <a:srgbClr val="000000"/>
                </a:solidFill>
                <a:latin typeface="Century Gothic" panose="020B0502020202020204" pitchFamily="34" charset="0"/>
              </a:rPr>
              <a:t>&gt;</a:t>
            </a:r>
            <a:r>
              <a:rPr lang="fr-FR" altLang="fr-FR" sz="2200" b="0">
                <a:solidFill>
                  <a:srgbClr val="0000CC"/>
                </a:solidFill>
                <a:latin typeface="Century Gothic" panose="020B0502020202020204" pitchFamily="34" charset="0"/>
              </a:rPr>
              <a:t> </a:t>
            </a:r>
            <a:r>
              <a:rPr lang="fr-FR" altLang="fr-FR" sz="2600" b="0">
                <a:solidFill>
                  <a:srgbClr val="CC0000"/>
                </a:solidFill>
                <a:latin typeface="Century Gothic" panose="020B0502020202020204" pitchFamily="34" charset="0"/>
              </a:rPr>
              <a:t>observation</a:t>
            </a:r>
            <a:r>
              <a:rPr lang="fr-FR" altLang="fr-FR" sz="2600" b="0">
                <a:solidFill>
                  <a:srgbClr val="0000CC"/>
                </a:solidFill>
                <a:latin typeface="Century Gothic" panose="020B0502020202020204" pitchFamily="34" charset="0"/>
              </a:rPr>
              <a:t>    </a:t>
            </a:r>
            <a:r>
              <a:rPr lang="fr-FR" altLang="fr-FR" sz="2200" b="0">
                <a:solidFill>
                  <a:srgbClr val="000000"/>
                </a:solidFill>
                <a:latin typeface="Century Gothic" panose="020B0502020202020204" pitchFamily="34" charset="0"/>
              </a:rPr>
              <a:t>&gt;</a:t>
            </a:r>
            <a:r>
              <a:rPr lang="fr-FR" altLang="fr-FR" sz="2200" b="0">
                <a:solidFill>
                  <a:srgbClr val="0000CC"/>
                </a:solidFill>
                <a:latin typeface="Century Gothic" panose="020B0502020202020204" pitchFamily="34" charset="0"/>
              </a:rPr>
              <a:t> </a:t>
            </a:r>
            <a:r>
              <a:rPr lang="fr-FR" altLang="fr-FR" sz="2600" b="0">
                <a:solidFill>
                  <a:srgbClr val="CC0000"/>
                </a:solidFill>
                <a:latin typeface="Century Gothic" panose="020B0502020202020204" pitchFamily="34" charset="0"/>
              </a:rPr>
              <a:t>expérimentation</a:t>
            </a:r>
          </a:p>
          <a:p>
            <a:pPr>
              <a:lnSpc>
                <a:spcPct val="65000"/>
              </a:lnSpc>
              <a:buSzPct val="100000"/>
            </a:pPr>
            <a:endParaRPr lang="fr-FR" altLang="fr-FR" sz="1800" b="0">
              <a:solidFill>
                <a:srgbClr val="CC0000"/>
              </a:solidFill>
              <a:latin typeface="Century Gothic" panose="020B0502020202020204" pitchFamily="34" charset="0"/>
            </a:endParaRPr>
          </a:p>
          <a:p>
            <a:pPr>
              <a:lnSpc>
                <a:spcPct val="65000"/>
              </a:lnSpc>
              <a:buSzPct val="100000"/>
            </a:pPr>
            <a:r>
              <a:rPr lang="fr-FR" altLang="fr-FR" sz="2600" b="0">
                <a:solidFill>
                  <a:srgbClr val="0000CC"/>
                </a:solidFill>
                <a:latin typeface="Century Gothic" panose="020B0502020202020204" pitchFamily="34" charset="0"/>
              </a:rPr>
              <a:t>     </a:t>
            </a:r>
            <a:r>
              <a:rPr lang="fr-FR" altLang="fr-FR" sz="2600" b="0">
                <a:solidFill>
                  <a:srgbClr val="006699"/>
                </a:solidFill>
                <a:latin typeface="Century Gothic" panose="020B0502020202020204" pitchFamily="34" charset="0"/>
              </a:rPr>
              <a:t>travail en groupe et en autonomie</a:t>
            </a:r>
          </a:p>
          <a:p>
            <a:pPr>
              <a:lnSpc>
                <a:spcPct val="65000"/>
              </a:lnSpc>
              <a:buSzPct val="100000"/>
            </a:pPr>
            <a:endParaRPr lang="fr-FR" altLang="fr-FR" sz="2600" b="0">
              <a:solidFill>
                <a:srgbClr val="006699"/>
              </a:solidFill>
              <a:latin typeface="Century Gothic" panose="020B0502020202020204" pitchFamily="34" charset="0"/>
            </a:endParaRPr>
          </a:p>
          <a:p>
            <a:pPr>
              <a:lnSpc>
                <a:spcPct val="65000"/>
              </a:lnSpc>
              <a:buSzPct val="100000"/>
            </a:pPr>
            <a:r>
              <a:rPr lang="fr-FR" altLang="fr-FR" sz="2600" b="0">
                <a:solidFill>
                  <a:srgbClr val="006699"/>
                </a:solidFill>
                <a:latin typeface="Century Gothic" panose="020B0502020202020204" pitchFamily="34" charset="0"/>
              </a:rPr>
              <a:t>     travaux pratiques (T.P.) en laboratoire, </a:t>
            </a:r>
          </a:p>
          <a:p>
            <a:pPr>
              <a:lnSpc>
                <a:spcPct val="65000"/>
              </a:lnSpc>
              <a:buSzPct val="100000"/>
            </a:pPr>
            <a:r>
              <a:rPr lang="fr-FR" altLang="fr-FR" sz="2600" b="0">
                <a:solidFill>
                  <a:srgbClr val="006699"/>
                </a:solidFill>
                <a:latin typeface="Century Gothic" panose="020B0502020202020204" pitchFamily="34" charset="0"/>
              </a:rPr>
              <a:t>     en salle d’informatique, de technologie...</a:t>
            </a:r>
          </a:p>
        </p:txBody>
      </p:sp>
      <p:pic>
        <p:nvPicPr>
          <p:cNvPr id="64518"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0438" y="1666875"/>
            <a:ext cx="287337" cy="4159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19"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0438" y="2586038"/>
            <a:ext cx="287337" cy="4175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20"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0438" y="3173413"/>
            <a:ext cx="287337" cy="4175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21"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4388" y="836613"/>
            <a:ext cx="1801812" cy="2016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22"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825" y="3644900"/>
            <a:ext cx="2447925" cy="1631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23"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84663" y="3429000"/>
            <a:ext cx="3673475" cy="14430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24"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02667" y="5013325"/>
            <a:ext cx="2417753" cy="182516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25"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84888" y="5013325"/>
            <a:ext cx="2184400" cy="1638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Imag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8913" y="0"/>
            <a:ext cx="886936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bg>
      <p:bgPr>
        <a:solidFill>
          <a:srgbClr val="FFFFFF"/>
        </a:solidFill>
        <a:effectLst/>
      </p:bgPr>
    </p:bg>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468313" y="404813"/>
            <a:ext cx="8153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buSzPct val="100000"/>
            </a:pPr>
            <a:r>
              <a:rPr lang="fr-FR" altLang="fr-FR" sz="3800" b="0" i="1">
                <a:solidFill>
                  <a:srgbClr val="6767FF"/>
                </a:solidFill>
                <a:cs typeface="Arial" panose="020B0604020202020204" pitchFamily="34" charset="0"/>
              </a:rPr>
              <a:t>Les Bacs Généraux</a:t>
            </a:r>
          </a:p>
        </p:txBody>
      </p:sp>
      <p:sp>
        <p:nvSpPr>
          <p:cNvPr id="60419" name="Text Box 2"/>
          <p:cNvSpPr txBox="1">
            <a:spLocks noChangeArrowheads="1"/>
          </p:cNvSpPr>
          <p:nvPr/>
        </p:nvSpPr>
        <p:spPr bwMode="auto">
          <a:xfrm>
            <a:off x="395288" y="1125538"/>
            <a:ext cx="8424862" cy="5543550"/>
          </a:xfrm>
          <a:prstGeom prst="rect">
            <a:avLst/>
          </a:prstGeom>
          <a:noFill/>
          <a:ln w="9360" cap="sq">
            <a:solidFill>
              <a:srgbClr val="6767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0420" name="Text Box 3"/>
          <p:cNvSpPr txBox="1">
            <a:spLocks noChangeArrowheads="1"/>
          </p:cNvSpPr>
          <p:nvPr/>
        </p:nvSpPr>
        <p:spPr bwMode="auto">
          <a:xfrm>
            <a:off x="1905000" y="5029200"/>
            <a:ext cx="1841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0421" name="Text Box 4"/>
          <p:cNvSpPr txBox="1">
            <a:spLocks noChangeArrowheads="1"/>
          </p:cNvSpPr>
          <p:nvPr/>
        </p:nvSpPr>
        <p:spPr bwMode="auto">
          <a:xfrm>
            <a:off x="1828800" y="4800600"/>
            <a:ext cx="184150"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0422" name="Rectangle 5"/>
          <p:cNvSpPr>
            <a:spLocks noGrp="1" noChangeArrowheads="1"/>
          </p:cNvSpPr>
          <p:nvPr>
            <p:ph idx="1"/>
          </p:nvPr>
        </p:nvSpPr>
        <p:spPr>
          <a:xfrm>
            <a:off x="468313" y="1628775"/>
            <a:ext cx="8229600" cy="5678488"/>
          </a:xfrm>
          <a:extLst>
            <a:ext uri="{91240B29-F687-4F45-9708-019B960494DF}">
              <a14:hiddenLine xmlns:a14="http://schemas.microsoft.com/office/drawing/2010/main" w="9525" cap="flat">
                <a:solidFill>
                  <a:srgbClr val="808080"/>
                </a:solidFill>
                <a:round/>
                <a:headEnd/>
                <a:tailEnd/>
              </a14:hiddenLine>
            </a:ext>
          </a:extLst>
        </p:spPr>
        <p:txBody>
          <a:bodyPr/>
          <a:lstStyle/>
          <a:p>
            <a:pPr marL="339725" indent="-339725" eaLnBrk="1" hangingPunct="1">
              <a:buClr>
                <a:srgbClr val="CCCCFF"/>
              </a:buClr>
              <a:buFont typeface="Wingdings" panose="05000000000000000000" pitchFamily="2"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fr-FR" altLang="fr-FR" dirty="0" smtClean="0"/>
              <a:t> </a:t>
            </a:r>
            <a:r>
              <a:rPr lang="fr-FR" altLang="fr-FR" i="1" dirty="0" smtClean="0">
                <a:solidFill>
                  <a:srgbClr val="6767FF"/>
                </a:solidFill>
              </a:rPr>
              <a:t>Approfondissement des thèmes abordés au collège</a:t>
            </a:r>
          </a:p>
          <a:p>
            <a:pPr marL="339725" indent="-339725" eaLnBrk="1" hangingPunct="1">
              <a:buClr>
                <a:srgbClr val="CCCCFF"/>
              </a:buClr>
              <a:buFont typeface="Wingdings" panose="05000000000000000000" pitchFamily="2"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fr-FR" altLang="fr-FR" i="1" dirty="0" smtClean="0">
              <a:solidFill>
                <a:srgbClr val="6767FF"/>
              </a:solidFill>
            </a:endParaRPr>
          </a:p>
          <a:p>
            <a:pPr marL="339725" indent="-339725" eaLnBrk="1" hangingPunct="1">
              <a:buClr>
                <a:srgbClr val="CCCCFF"/>
              </a:buClr>
              <a:buFont typeface="Wingdings" panose="05000000000000000000" pitchFamily="2"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fr-FR" altLang="fr-FR" i="1" dirty="0" smtClean="0">
                <a:solidFill>
                  <a:srgbClr val="6767FF"/>
                </a:solidFill>
              </a:rPr>
              <a:t> Intérêt pour la culture générale</a:t>
            </a:r>
          </a:p>
          <a:p>
            <a:pPr marL="339725" indent="-339725" eaLnBrk="1" hangingPunct="1">
              <a:buClr>
                <a:srgbClr val="CCCCFF"/>
              </a:buClr>
              <a:buFont typeface="Wingdings" panose="05000000000000000000" pitchFamily="2"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fr-FR" altLang="fr-FR" i="1" dirty="0" smtClean="0">
              <a:solidFill>
                <a:srgbClr val="6767FF"/>
              </a:solidFill>
            </a:endParaRPr>
          </a:p>
          <a:p>
            <a:pPr marL="339725" indent="-339725" eaLnBrk="1" hangingPunct="1">
              <a:buClr>
                <a:srgbClr val="CCCCFF"/>
              </a:buClr>
              <a:buFont typeface="Wingdings" panose="05000000000000000000" pitchFamily="2"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fr-FR" altLang="fr-FR" i="1" dirty="0" smtClean="0">
                <a:solidFill>
                  <a:srgbClr val="6767FF"/>
                </a:solidFill>
              </a:rPr>
              <a:t>Capacités d’expression écrite/Argumenter ses idées, ses solutions</a:t>
            </a:r>
          </a:p>
          <a:p>
            <a:pPr marL="339725" indent="-339725" eaLnBrk="1" hangingPunct="1">
              <a:buClr>
                <a:srgbClr val="CCCCFF"/>
              </a:buClr>
              <a:buFont typeface="Wingdings" panose="05000000000000000000" pitchFamily="2"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fr-FR" altLang="fr-FR" i="1" dirty="0" smtClean="0">
              <a:solidFill>
                <a:srgbClr val="6767FF"/>
              </a:solidFill>
            </a:endParaRPr>
          </a:p>
          <a:p>
            <a:pPr marL="339725" indent="-339725" eaLnBrk="1" hangingPunct="1">
              <a:buClr>
                <a:srgbClr val="CCCCFF"/>
              </a:buClr>
              <a:buFont typeface="Wingdings" panose="05000000000000000000" pitchFamily="2"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fr-FR" altLang="fr-FR" i="1" dirty="0" smtClean="0">
                <a:solidFill>
                  <a:srgbClr val="6767FF"/>
                </a:solidFill>
              </a:rPr>
              <a:t>C’est </a:t>
            </a:r>
            <a:r>
              <a:rPr lang="fr-FR" altLang="fr-FR" b="1" i="1" dirty="0" smtClean="0">
                <a:solidFill>
                  <a:srgbClr val="6767FF"/>
                </a:solidFill>
              </a:rPr>
              <a:t>LE</a:t>
            </a:r>
            <a:r>
              <a:rPr lang="fr-FR" altLang="fr-FR" i="1" dirty="0" smtClean="0">
                <a:solidFill>
                  <a:srgbClr val="6767FF"/>
                </a:solidFill>
              </a:rPr>
              <a:t> bac approprié pour des études longues et universitaires</a:t>
            </a:r>
          </a:p>
          <a:p>
            <a:pPr marL="339725" indent="-339725" eaLnBrk="1" hangingPunct="1">
              <a:buClr>
                <a:srgbClr val="CCCCFF"/>
              </a:buClr>
              <a:buFont typeface="Wingdings" panose="05000000000000000000" pitchFamily="2"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fr-FR" altLang="fr-FR" i="1" dirty="0" smtClean="0">
              <a:solidFill>
                <a:srgbClr val="6767FF"/>
              </a:solidFill>
            </a:endParaRPr>
          </a:p>
          <a:p>
            <a:pPr marL="339725" indent="-339725" eaLnBrk="1" hangingPunct="1">
              <a:buClr>
                <a:srgbClr val="CCCCFF"/>
              </a:buClr>
              <a:buFont typeface="Wingdings" panose="05000000000000000000" pitchFamily="2"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fr-FR" altLang="fr-FR" i="1" dirty="0" smtClean="0">
                <a:solidFill>
                  <a:srgbClr val="6767FF"/>
                </a:solidFill>
              </a:rPr>
              <a:t>On choisit son bac général en fonction de matières dominantes</a:t>
            </a:r>
          </a:p>
          <a:p>
            <a:pPr marL="339725" indent="-339725" eaLnBrk="1" hangingPunct="1">
              <a:buClr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fr-FR" altLang="fr-FR" i="1" dirty="0" smtClean="0">
              <a:solidFill>
                <a:srgbClr val="6767FF"/>
              </a:solidFill>
            </a:endParaRPr>
          </a:p>
          <a:p>
            <a:pPr marL="339725" indent="-339725" eaLnBrk="1" hangingPunct="1">
              <a:buClr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fr-FR" altLang="fr-FR" dirty="0" smtClean="0"/>
          </a:p>
          <a:p>
            <a:pPr marL="339725" indent="-339725" eaLnBrk="1" hangingPunct="1">
              <a:buClr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fr-FR" altLang="fr-FR" dirty="0" smtClean="0"/>
          </a:p>
        </p:txBody>
      </p:sp>
    </p:spTree>
  </p:cSld>
  <p:clrMapOvr>
    <a:masterClrMapping/>
  </p:clrMapOvr>
  <p:transition>
    <p:cove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bg>
      <p:bgPr>
        <a:solidFill>
          <a:srgbClr val="FFFFFF"/>
        </a:solidFill>
        <a:effectLst/>
      </p:bgPr>
    </p:bg>
    <p:spTree>
      <p:nvGrpSpPr>
        <p:cNvPr id="1" name=""/>
        <p:cNvGrpSpPr/>
        <p:nvPr/>
      </p:nvGrpSpPr>
      <p:grpSpPr>
        <a:xfrm>
          <a:off x="0" y="0"/>
          <a:ext cx="0" cy="0"/>
          <a:chOff x="0" y="0"/>
          <a:chExt cx="0" cy="0"/>
        </a:xfrm>
      </p:grpSpPr>
      <p:sp>
        <p:nvSpPr>
          <p:cNvPr id="62466" name="Text Box 1"/>
          <p:cNvSpPr txBox="1">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a:buSzPct val="100000"/>
            </a:pPr>
            <a:r>
              <a:rPr lang="fr-FR" altLang="fr-FR" sz="3800" b="0" i="1">
                <a:solidFill>
                  <a:srgbClr val="6767FF"/>
                </a:solidFill>
              </a:rPr>
              <a:t>Les Bacs Technologiques</a:t>
            </a:r>
          </a:p>
        </p:txBody>
      </p:sp>
      <p:sp>
        <p:nvSpPr>
          <p:cNvPr id="62467" name="Text Box 2"/>
          <p:cNvSpPr txBox="1">
            <a:spLocks noChangeArrowheads="1"/>
          </p:cNvSpPr>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9pPr>
          </a:lstStyle>
          <a:p>
            <a:pPr>
              <a:lnSpc>
                <a:spcPct val="90000"/>
              </a:lnSpc>
              <a:spcBef>
                <a:spcPts val="800"/>
              </a:spcBef>
              <a:buClr>
                <a:srgbClr val="CCCCFF"/>
              </a:buClr>
              <a:buSzPct val="100000"/>
              <a:buFont typeface="Wingdings" panose="05000000000000000000" pitchFamily="2" charset="2"/>
              <a:buChar char=""/>
            </a:pPr>
            <a:r>
              <a:rPr lang="fr-FR" altLang="fr-FR" sz="3200" b="0">
                <a:solidFill>
                  <a:srgbClr val="6767FF"/>
                </a:solidFill>
              </a:rPr>
              <a:t>Ces formations sont organisées par </a:t>
            </a:r>
            <a:r>
              <a:rPr lang="fr-FR" altLang="fr-FR" sz="3200" i="1">
                <a:solidFill>
                  <a:srgbClr val="6767FF"/>
                </a:solidFill>
              </a:rPr>
              <a:t>grands domaines</a:t>
            </a:r>
            <a:r>
              <a:rPr lang="fr-FR" altLang="fr-FR" sz="3200" b="0">
                <a:solidFill>
                  <a:srgbClr val="6767FF"/>
                </a:solidFill>
              </a:rPr>
              <a:t> comme l'industrie, la santé, le social, la gestion... Dans toutes les séries, conjugués aux matières générales, </a:t>
            </a:r>
            <a:r>
              <a:rPr lang="fr-FR" altLang="fr-FR" sz="3200">
                <a:solidFill>
                  <a:srgbClr val="6767FF"/>
                </a:solidFill>
              </a:rPr>
              <a:t>les enseignements technologiques</a:t>
            </a:r>
            <a:r>
              <a:rPr lang="fr-FR" altLang="fr-FR" sz="3200" b="0">
                <a:solidFill>
                  <a:srgbClr val="6767FF"/>
                </a:solidFill>
              </a:rPr>
              <a:t> sont privilégiés, principalement par le biais de </a:t>
            </a:r>
            <a:r>
              <a:rPr lang="fr-FR" altLang="fr-FR" sz="3200" b="0" i="1">
                <a:solidFill>
                  <a:srgbClr val="6767FF"/>
                </a:solidFill>
              </a:rPr>
              <a:t>projets et d’études de cas concrets. </a:t>
            </a:r>
          </a:p>
          <a:p>
            <a:pPr>
              <a:lnSpc>
                <a:spcPct val="90000"/>
              </a:lnSpc>
              <a:spcBef>
                <a:spcPts val="800"/>
              </a:spcBef>
              <a:buClr>
                <a:srgbClr val="CCCCFF"/>
              </a:buClr>
              <a:buSzPct val="100000"/>
              <a:buFont typeface="Wingdings" panose="05000000000000000000" pitchFamily="2" charset="2"/>
              <a:buChar char=""/>
            </a:pPr>
            <a:r>
              <a:rPr lang="fr-FR" altLang="fr-FR" sz="3200" b="0" i="1">
                <a:solidFill>
                  <a:srgbClr val="6767FF"/>
                </a:solidFill>
              </a:rPr>
              <a:t>Enseignements </a:t>
            </a:r>
            <a:r>
              <a:rPr lang="fr-FR" altLang="fr-FR" sz="3200" i="1">
                <a:solidFill>
                  <a:srgbClr val="6767FF"/>
                </a:solidFill>
              </a:rPr>
              <a:t>appliqués</a:t>
            </a:r>
            <a:r>
              <a:rPr lang="fr-FR" altLang="fr-FR" sz="3200" b="0" i="1">
                <a:solidFill>
                  <a:srgbClr val="6767FF"/>
                </a:solidFil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WordArt 2"/>
          <p:cNvSpPr>
            <a:spLocks noChangeArrowheads="1" noChangeShapeType="1" noTextEdit="1"/>
          </p:cNvSpPr>
          <p:nvPr/>
        </p:nvSpPr>
        <p:spPr bwMode="auto">
          <a:xfrm>
            <a:off x="3840163" y="188913"/>
            <a:ext cx="3633787" cy="28733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FFFFFF"/>
                </a:solidFill>
                <a:latin typeface="Century Gothic" panose="020B0502020202020204" pitchFamily="34" charset="0"/>
              </a:rPr>
              <a:t>Choisir un domaine</a:t>
            </a:r>
          </a:p>
        </p:txBody>
      </p:sp>
      <p:sp>
        <p:nvSpPr>
          <p:cNvPr id="68611" name="WordArt 3"/>
          <p:cNvSpPr>
            <a:spLocks noChangeArrowheads="1" noChangeShapeType="1" noTextEdit="1"/>
          </p:cNvSpPr>
          <p:nvPr/>
        </p:nvSpPr>
        <p:spPr bwMode="auto">
          <a:xfrm>
            <a:off x="1604963" y="3141663"/>
            <a:ext cx="5915025" cy="360362"/>
          </a:xfrm>
          <a:prstGeom prst="rect">
            <a:avLst/>
          </a:prstGeom>
        </p:spPr>
        <p:txBody>
          <a:bodyPr wrap="none" fromWordArt="1">
            <a:prstTxWarp prst="textPlain">
              <a:avLst>
                <a:gd name="adj" fmla="val 50000"/>
              </a:avLst>
            </a:prstTxWarp>
          </a:bodyPr>
          <a:lstStyle/>
          <a:p>
            <a:pPr algn="ctr"/>
            <a:r>
              <a:rPr lang="fr-FR" sz="3600" kern="10">
                <a:ln w="9360" cap="sq">
                  <a:solidFill>
                    <a:srgbClr val="CC0000"/>
                  </a:solidFill>
                  <a:miter lim="800000"/>
                  <a:headEnd/>
                  <a:tailEnd/>
                </a:ln>
                <a:solidFill>
                  <a:srgbClr val="CC0000"/>
                </a:solidFill>
                <a:latin typeface="Century Gothic" panose="020B0502020202020204" pitchFamily="34" charset="0"/>
              </a:rPr>
              <a:t>8 séries de baccalauréats technologiques</a:t>
            </a:r>
          </a:p>
        </p:txBody>
      </p:sp>
      <p:sp>
        <p:nvSpPr>
          <p:cNvPr id="68612" name="WordArt 4"/>
          <p:cNvSpPr>
            <a:spLocks noChangeArrowheads="1" noChangeShapeType="1" noTextEdit="1"/>
          </p:cNvSpPr>
          <p:nvPr/>
        </p:nvSpPr>
        <p:spPr bwMode="auto">
          <a:xfrm>
            <a:off x="998538" y="3646488"/>
            <a:ext cx="7112000" cy="287337"/>
          </a:xfrm>
          <a:prstGeom prst="rect">
            <a:avLst/>
          </a:prstGeom>
        </p:spPr>
        <p:txBody>
          <a:bodyPr wrap="none" fromWordArt="1">
            <a:prstTxWarp prst="textPlain">
              <a:avLst>
                <a:gd name="adj" fmla="val 50000"/>
              </a:avLst>
            </a:prstTxWarp>
          </a:bodyPr>
          <a:lstStyle/>
          <a:p>
            <a:pPr algn="ctr"/>
            <a:r>
              <a:rPr lang="fr-FR" sz="3600" kern="10">
                <a:ln w="9360" cap="sq">
                  <a:solidFill>
                    <a:srgbClr val="333333"/>
                  </a:solidFill>
                  <a:miter lim="800000"/>
                  <a:headEnd/>
                  <a:tailEnd/>
                </a:ln>
                <a:solidFill>
                  <a:srgbClr val="333333"/>
                </a:solidFill>
                <a:latin typeface="Century Gothic" panose="020B0502020202020204" pitchFamily="34" charset="0"/>
              </a:rPr>
              <a:t>certaines séries ayant plusieurs spécialités, options ou domaines d'approfondissement</a:t>
            </a:r>
          </a:p>
        </p:txBody>
      </p:sp>
      <p:sp>
        <p:nvSpPr>
          <p:cNvPr id="68613" name="WordArt 5"/>
          <p:cNvSpPr>
            <a:spLocks noChangeArrowheads="1" noChangeShapeType="1" noTextEdit="1"/>
          </p:cNvSpPr>
          <p:nvPr/>
        </p:nvSpPr>
        <p:spPr bwMode="auto">
          <a:xfrm>
            <a:off x="238125" y="1941513"/>
            <a:ext cx="8642350" cy="407987"/>
          </a:xfrm>
          <a:prstGeom prst="rect">
            <a:avLst/>
          </a:prstGeom>
        </p:spPr>
        <p:txBody>
          <a:bodyPr wrap="none" fromWordArt="1">
            <a:prstTxWarp prst="textPlain">
              <a:avLst>
                <a:gd name="adj" fmla="val 50000"/>
              </a:avLst>
            </a:prstTxWarp>
          </a:bodyPr>
          <a:lstStyle/>
          <a:p>
            <a:pPr algn="ctr"/>
            <a:r>
              <a:rPr lang="fr-FR" sz="3600" kern="10">
                <a:ln w="88920" cap="sq">
                  <a:solidFill>
                    <a:srgbClr val="006699"/>
                  </a:solidFill>
                  <a:miter lim="800000"/>
                  <a:headEnd/>
                  <a:tailEnd/>
                </a:ln>
                <a:solidFill>
                  <a:srgbClr val="006699"/>
                </a:solidFill>
                <a:latin typeface="Century Gothic" panose="020B0502020202020204" pitchFamily="34" charset="0"/>
              </a:rPr>
              <a:t>Choisir un domaine d'activité : 19 domaines possibles</a:t>
            </a:r>
          </a:p>
        </p:txBody>
      </p:sp>
      <p:sp>
        <p:nvSpPr>
          <p:cNvPr id="68614" name="WordArt 6"/>
          <p:cNvSpPr>
            <a:spLocks noChangeArrowheads="1" noChangeShapeType="1" noTextEdit="1"/>
          </p:cNvSpPr>
          <p:nvPr/>
        </p:nvSpPr>
        <p:spPr bwMode="auto">
          <a:xfrm>
            <a:off x="238125" y="1941513"/>
            <a:ext cx="8642350" cy="407987"/>
          </a:xfrm>
          <a:prstGeom prst="rect">
            <a:avLst/>
          </a:prstGeom>
        </p:spPr>
        <p:txBody>
          <a:bodyPr wrap="none" fromWordArt="1">
            <a:prstTxWarp prst="textPlain">
              <a:avLst>
                <a:gd name="adj" fmla="val 50000"/>
              </a:avLst>
            </a:prstTxWarp>
          </a:bodyPr>
          <a:lstStyle/>
          <a:p>
            <a:pPr algn="ctr"/>
            <a:r>
              <a:rPr lang="fr-FR" sz="3600" kern="10">
                <a:ln w="6480" cap="sq">
                  <a:solidFill>
                    <a:srgbClr val="FFFFFF"/>
                  </a:solidFill>
                  <a:miter lim="800000"/>
                  <a:headEnd/>
                  <a:tailEnd/>
                </a:ln>
                <a:solidFill>
                  <a:srgbClr val="FFFFFF"/>
                </a:solidFill>
                <a:latin typeface="Century Gothic" panose="020B0502020202020204" pitchFamily="34" charset="0"/>
              </a:rPr>
              <a:t>Choisir un domaine d'activité : 19 domaines possibles</a:t>
            </a:r>
          </a:p>
        </p:txBody>
      </p:sp>
      <p:sp>
        <p:nvSpPr>
          <p:cNvPr id="68615" name="AutoShape 7"/>
          <p:cNvSpPr>
            <a:spLocks noChangeArrowheads="1"/>
          </p:cNvSpPr>
          <p:nvPr/>
        </p:nvSpPr>
        <p:spPr bwMode="auto">
          <a:xfrm>
            <a:off x="3062288" y="949325"/>
            <a:ext cx="2990850" cy="708025"/>
          </a:xfrm>
          <a:prstGeom prst="roundRect">
            <a:avLst>
              <a:gd name="adj" fmla="val 16667"/>
            </a:avLst>
          </a:prstGeom>
          <a:solidFill>
            <a:srgbClr val="990000"/>
          </a:solidFill>
          <a:ln w="9360" cap="sq">
            <a:solidFill>
              <a:srgbClr val="99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16" name="WordArt 8"/>
          <p:cNvSpPr>
            <a:spLocks noChangeArrowheads="1" noChangeShapeType="1" noTextEdit="1"/>
          </p:cNvSpPr>
          <p:nvPr/>
        </p:nvSpPr>
        <p:spPr bwMode="auto">
          <a:xfrm>
            <a:off x="3263900" y="1122363"/>
            <a:ext cx="2592388" cy="352425"/>
          </a:xfrm>
          <a:prstGeom prst="rect">
            <a:avLst/>
          </a:prstGeom>
        </p:spPr>
        <p:txBody>
          <a:bodyPr wrap="none" fromWordArt="1">
            <a:prstTxWarp prst="textPlain">
              <a:avLst>
                <a:gd name="adj" fmla="val 50000"/>
              </a:avLst>
            </a:prstTxWarp>
          </a:bodyPr>
          <a:lstStyle/>
          <a:p>
            <a:pPr algn="ctr"/>
            <a:r>
              <a:rPr lang="fr-FR" sz="3600" kern="10">
                <a:ln w="76320" cap="sq">
                  <a:solidFill>
                    <a:srgbClr val="FFFFFF"/>
                  </a:solidFill>
                  <a:miter lim="800000"/>
                  <a:headEnd/>
                  <a:tailEnd/>
                </a:ln>
                <a:solidFill>
                  <a:srgbClr val="FFFFFF"/>
                </a:solidFill>
                <a:latin typeface="Arial Black" panose="020B0A04020102020204" pitchFamily="34" charset="0"/>
              </a:rPr>
              <a:t>VOIE TECHNO</a:t>
            </a:r>
          </a:p>
        </p:txBody>
      </p:sp>
      <p:sp>
        <p:nvSpPr>
          <p:cNvPr id="68617" name="WordArt 9"/>
          <p:cNvSpPr>
            <a:spLocks noChangeArrowheads="1" noChangeShapeType="1" noTextEdit="1"/>
          </p:cNvSpPr>
          <p:nvPr/>
        </p:nvSpPr>
        <p:spPr bwMode="auto">
          <a:xfrm>
            <a:off x="3262313" y="1122363"/>
            <a:ext cx="2592387" cy="352425"/>
          </a:xfrm>
          <a:prstGeom prst="rect">
            <a:avLst/>
          </a:prstGeom>
        </p:spPr>
        <p:txBody>
          <a:bodyPr wrap="none" fromWordArt="1">
            <a:prstTxWarp prst="textPlain">
              <a:avLst>
                <a:gd name="adj" fmla="val 50000"/>
              </a:avLst>
            </a:prstTxWarp>
          </a:bodyPr>
          <a:lstStyle/>
          <a:p>
            <a:pPr algn="ctr"/>
            <a:r>
              <a:rPr lang="fr-FR" sz="3600" kern="10">
                <a:ln w="19080" cap="sq">
                  <a:solidFill>
                    <a:srgbClr val="990000"/>
                  </a:solidFill>
                  <a:miter lim="800000"/>
                  <a:headEnd/>
                  <a:tailEnd/>
                </a:ln>
                <a:solidFill>
                  <a:srgbClr val="990000"/>
                </a:solidFill>
                <a:latin typeface="Arial Black" panose="020B0A04020102020204" pitchFamily="34" charset="0"/>
              </a:rPr>
              <a:t>VOIE TECHNO</a:t>
            </a:r>
          </a:p>
        </p:txBody>
      </p:sp>
      <p:sp>
        <p:nvSpPr>
          <p:cNvPr id="68618" name="WordArt 10"/>
          <p:cNvSpPr>
            <a:spLocks noChangeArrowheads="1" noChangeShapeType="1" noTextEdit="1"/>
          </p:cNvSpPr>
          <p:nvPr/>
        </p:nvSpPr>
        <p:spPr bwMode="auto">
          <a:xfrm>
            <a:off x="176213" y="4305300"/>
            <a:ext cx="874712" cy="360363"/>
          </a:xfrm>
          <a:prstGeom prst="rect">
            <a:avLst/>
          </a:prstGeom>
        </p:spPr>
        <p:txBody>
          <a:bodyPr wrap="none" fromWordArt="1">
            <a:prstTxWarp prst="textPlain">
              <a:avLst>
                <a:gd name="adj" fmla="val 50000"/>
              </a:avLst>
            </a:prstTxWarp>
          </a:bodyPr>
          <a:lstStyle/>
          <a:p>
            <a:pPr algn="ctr"/>
            <a:r>
              <a:rPr lang="fr-FR" sz="3600" kern="10">
                <a:ln w="76320" cap="sq">
                  <a:solidFill>
                    <a:srgbClr val="CC0000"/>
                  </a:solidFill>
                  <a:miter lim="800000"/>
                  <a:headEnd/>
                  <a:tailEnd/>
                </a:ln>
                <a:solidFill>
                  <a:srgbClr val="CC0000"/>
                </a:solidFill>
                <a:latin typeface="Century Gothic" panose="020B0502020202020204" pitchFamily="34" charset="0"/>
              </a:rPr>
              <a:t>STI2D</a:t>
            </a:r>
          </a:p>
        </p:txBody>
      </p:sp>
      <p:sp>
        <p:nvSpPr>
          <p:cNvPr id="68619" name="WordArt 11"/>
          <p:cNvSpPr>
            <a:spLocks noChangeArrowheads="1" noChangeShapeType="1" noTextEdit="1"/>
          </p:cNvSpPr>
          <p:nvPr/>
        </p:nvSpPr>
        <p:spPr bwMode="auto">
          <a:xfrm>
            <a:off x="173038" y="4305300"/>
            <a:ext cx="874712" cy="360363"/>
          </a:xfrm>
          <a:prstGeom prst="rect">
            <a:avLst/>
          </a:prstGeom>
        </p:spPr>
        <p:txBody>
          <a:bodyPr wrap="none" fromWordArt="1">
            <a:prstTxWarp prst="textPlain">
              <a:avLst>
                <a:gd name="adj" fmla="val 50000"/>
              </a:avLst>
            </a:prstTxWarp>
          </a:bodyPr>
          <a:lstStyle/>
          <a:p>
            <a:pPr algn="ctr"/>
            <a:r>
              <a:rPr lang="fr-FR" sz="3600" kern="10">
                <a:ln w="9360" cap="sq">
                  <a:solidFill>
                    <a:srgbClr val="FFFFFF"/>
                  </a:solidFill>
                  <a:miter lim="800000"/>
                  <a:headEnd/>
                  <a:tailEnd/>
                </a:ln>
                <a:solidFill>
                  <a:srgbClr val="FFFFFF"/>
                </a:solidFill>
                <a:latin typeface="Century Gothic" panose="020B0502020202020204" pitchFamily="34" charset="0"/>
              </a:rPr>
              <a:t>STI2D</a:t>
            </a:r>
          </a:p>
        </p:txBody>
      </p:sp>
      <p:sp>
        <p:nvSpPr>
          <p:cNvPr id="68620" name="WordArt 12"/>
          <p:cNvSpPr>
            <a:spLocks noChangeArrowheads="1" noChangeShapeType="1" noTextEdit="1"/>
          </p:cNvSpPr>
          <p:nvPr/>
        </p:nvSpPr>
        <p:spPr bwMode="auto">
          <a:xfrm>
            <a:off x="1381125" y="4297363"/>
            <a:ext cx="665163" cy="360362"/>
          </a:xfrm>
          <a:prstGeom prst="rect">
            <a:avLst/>
          </a:prstGeom>
        </p:spPr>
        <p:txBody>
          <a:bodyPr wrap="none" fromWordArt="1">
            <a:prstTxWarp prst="textPlain">
              <a:avLst>
                <a:gd name="adj" fmla="val 50000"/>
              </a:avLst>
            </a:prstTxWarp>
          </a:bodyPr>
          <a:lstStyle/>
          <a:p>
            <a:pPr algn="ctr"/>
            <a:r>
              <a:rPr lang="fr-FR" sz="3600" kern="10">
                <a:ln w="76320" cap="sq">
                  <a:solidFill>
                    <a:srgbClr val="CC0000"/>
                  </a:solidFill>
                  <a:miter lim="800000"/>
                  <a:headEnd/>
                  <a:tailEnd/>
                </a:ln>
                <a:solidFill>
                  <a:srgbClr val="CC0000"/>
                </a:solidFill>
                <a:latin typeface="Century Gothic" panose="020B0502020202020204" pitchFamily="34" charset="0"/>
              </a:rPr>
              <a:t>STL</a:t>
            </a:r>
          </a:p>
        </p:txBody>
      </p:sp>
      <p:sp>
        <p:nvSpPr>
          <p:cNvPr id="68621" name="WordArt 13"/>
          <p:cNvSpPr>
            <a:spLocks noChangeArrowheads="1" noChangeShapeType="1" noTextEdit="1"/>
          </p:cNvSpPr>
          <p:nvPr/>
        </p:nvSpPr>
        <p:spPr bwMode="auto">
          <a:xfrm>
            <a:off x="1381125" y="4297363"/>
            <a:ext cx="663575" cy="360362"/>
          </a:xfrm>
          <a:prstGeom prst="rect">
            <a:avLst/>
          </a:prstGeom>
        </p:spPr>
        <p:txBody>
          <a:bodyPr wrap="none" fromWordArt="1">
            <a:prstTxWarp prst="textPlain">
              <a:avLst>
                <a:gd name="adj" fmla="val 50000"/>
              </a:avLst>
            </a:prstTxWarp>
          </a:bodyPr>
          <a:lstStyle/>
          <a:p>
            <a:pPr algn="ctr"/>
            <a:r>
              <a:rPr lang="fr-FR" sz="3600" kern="10">
                <a:ln w="9360" cap="sq">
                  <a:solidFill>
                    <a:srgbClr val="FFFFFF"/>
                  </a:solidFill>
                  <a:miter lim="800000"/>
                  <a:headEnd/>
                  <a:tailEnd/>
                </a:ln>
                <a:solidFill>
                  <a:srgbClr val="FFFFFF"/>
                </a:solidFill>
                <a:latin typeface="Century Gothic" panose="020B0502020202020204" pitchFamily="34" charset="0"/>
              </a:rPr>
              <a:t>STL</a:t>
            </a:r>
          </a:p>
        </p:txBody>
      </p:sp>
      <p:sp>
        <p:nvSpPr>
          <p:cNvPr id="68622" name="WordArt 14"/>
          <p:cNvSpPr>
            <a:spLocks noChangeArrowheads="1" noChangeShapeType="1" noTextEdit="1"/>
          </p:cNvSpPr>
          <p:nvPr/>
        </p:nvSpPr>
        <p:spPr bwMode="auto">
          <a:xfrm>
            <a:off x="2416175" y="4297363"/>
            <a:ext cx="863600" cy="360362"/>
          </a:xfrm>
          <a:prstGeom prst="rect">
            <a:avLst/>
          </a:prstGeom>
        </p:spPr>
        <p:txBody>
          <a:bodyPr wrap="none" fromWordArt="1">
            <a:prstTxWarp prst="textPlain">
              <a:avLst>
                <a:gd name="adj" fmla="val 50000"/>
              </a:avLst>
            </a:prstTxWarp>
          </a:bodyPr>
          <a:lstStyle/>
          <a:p>
            <a:pPr algn="ctr"/>
            <a:r>
              <a:rPr lang="fr-FR" sz="3600" kern="10">
                <a:ln w="76320" cap="sq">
                  <a:solidFill>
                    <a:srgbClr val="CC0000"/>
                  </a:solidFill>
                  <a:miter lim="800000"/>
                  <a:headEnd/>
                  <a:tailEnd/>
                </a:ln>
                <a:solidFill>
                  <a:srgbClr val="CC0000"/>
                </a:solidFill>
                <a:latin typeface="Century Gothic" panose="020B0502020202020204" pitchFamily="34" charset="0"/>
              </a:rPr>
              <a:t>STAV</a:t>
            </a:r>
          </a:p>
        </p:txBody>
      </p:sp>
      <p:sp>
        <p:nvSpPr>
          <p:cNvPr id="68623" name="WordArt 15"/>
          <p:cNvSpPr>
            <a:spLocks noChangeArrowheads="1" noChangeShapeType="1" noTextEdit="1"/>
          </p:cNvSpPr>
          <p:nvPr/>
        </p:nvSpPr>
        <p:spPr bwMode="auto">
          <a:xfrm>
            <a:off x="2416175" y="4297363"/>
            <a:ext cx="863600" cy="360362"/>
          </a:xfrm>
          <a:prstGeom prst="rect">
            <a:avLst/>
          </a:prstGeom>
        </p:spPr>
        <p:txBody>
          <a:bodyPr wrap="none" fromWordArt="1">
            <a:prstTxWarp prst="textPlain">
              <a:avLst>
                <a:gd name="adj" fmla="val 50000"/>
              </a:avLst>
            </a:prstTxWarp>
          </a:bodyPr>
          <a:lstStyle/>
          <a:p>
            <a:pPr algn="ctr"/>
            <a:r>
              <a:rPr lang="fr-FR" sz="3600" kern="10">
                <a:ln w="9360" cap="sq">
                  <a:solidFill>
                    <a:srgbClr val="FFFFFF"/>
                  </a:solidFill>
                  <a:miter lim="800000"/>
                  <a:headEnd/>
                  <a:tailEnd/>
                </a:ln>
                <a:solidFill>
                  <a:srgbClr val="FFFFFF"/>
                </a:solidFill>
                <a:latin typeface="Century Gothic" panose="020B0502020202020204" pitchFamily="34" charset="0"/>
              </a:rPr>
              <a:t>STAV</a:t>
            </a:r>
          </a:p>
        </p:txBody>
      </p:sp>
      <p:sp>
        <p:nvSpPr>
          <p:cNvPr id="68624" name="WordArt 16"/>
          <p:cNvSpPr>
            <a:spLocks noChangeArrowheads="1" noChangeShapeType="1" noTextEdit="1"/>
          </p:cNvSpPr>
          <p:nvPr/>
        </p:nvSpPr>
        <p:spPr bwMode="auto">
          <a:xfrm>
            <a:off x="3613150" y="4284663"/>
            <a:ext cx="663575" cy="360362"/>
          </a:xfrm>
          <a:prstGeom prst="rect">
            <a:avLst/>
          </a:prstGeom>
        </p:spPr>
        <p:txBody>
          <a:bodyPr wrap="none" fromWordArt="1">
            <a:prstTxWarp prst="textPlain">
              <a:avLst>
                <a:gd name="adj" fmla="val 50000"/>
              </a:avLst>
            </a:prstTxWarp>
          </a:bodyPr>
          <a:lstStyle/>
          <a:p>
            <a:pPr algn="ctr"/>
            <a:r>
              <a:rPr lang="fr-FR" sz="3600" kern="10">
                <a:ln w="76320" cap="sq">
                  <a:solidFill>
                    <a:srgbClr val="CC0000"/>
                  </a:solidFill>
                  <a:miter lim="800000"/>
                  <a:headEnd/>
                  <a:tailEnd/>
                </a:ln>
                <a:solidFill>
                  <a:srgbClr val="CC0000"/>
                </a:solidFill>
                <a:latin typeface="Century Gothic" panose="020B0502020202020204" pitchFamily="34" charset="0"/>
              </a:rPr>
              <a:t>STMG</a:t>
            </a:r>
          </a:p>
        </p:txBody>
      </p:sp>
      <p:sp>
        <p:nvSpPr>
          <p:cNvPr id="68625" name="WordArt 17"/>
          <p:cNvSpPr>
            <a:spLocks noChangeArrowheads="1" noChangeShapeType="1" noTextEdit="1"/>
          </p:cNvSpPr>
          <p:nvPr/>
        </p:nvSpPr>
        <p:spPr bwMode="auto">
          <a:xfrm>
            <a:off x="3586163" y="4284663"/>
            <a:ext cx="663575" cy="360362"/>
          </a:xfrm>
          <a:prstGeom prst="rect">
            <a:avLst/>
          </a:prstGeom>
        </p:spPr>
        <p:txBody>
          <a:bodyPr wrap="none" fromWordArt="1">
            <a:prstTxWarp prst="textPlain">
              <a:avLst>
                <a:gd name="adj" fmla="val 50000"/>
              </a:avLst>
            </a:prstTxWarp>
          </a:bodyPr>
          <a:lstStyle/>
          <a:p>
            <a:pPr algn="ctr"/>
            <a:r>
              <a:rPr lang="fr-FR" sz="3600" kern="10">
                <a:ln w="9360" cap="sq">
                  <a:solidFill>
                    <a:srgbClr val="FFFFFF"/>
                  </a:solidFill>
                  <a:miter lim="800000"/>
                  <a:headEnd/>
                  <a:tailEnd/>
                </a:ln>
                <a:solidFill>
                  <a:srgbClr val="FFFFFF"/>
                </a:solidFill>
                <a:latin typeface="Century Gothic" panose="020B0502020202020204" pitchFamily="34" charset="0"/>
              </a:rPr>
              <a:t>STMG</a:t>
            </a:r>
          </a:p>
        </p:txBody>
      </p:sp>
      <p:pic>
        <p:nvPicPr>
          <p:cNvPr id="68626"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363" y="5181600"/>
            <a:ext cx="665162" cy="5953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27"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3525" y="5148263"/>
            <a:ext cx="422275" cy="647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28" name="Picture 2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16200" y="5160963"/>
            <a:ext cx="449263" cy="647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8629" name="AutoShape 21"/>
          <p:cNvSpPr>
            <a:spLocks noChangeArrowheads="1"/>
          </p:cNvSpPr>
          <p:nvPr/>
        </p:nvSpPr>
        <p:spPr bwMode="auto">
          <a:xfrm>
            <a:off x="107950" y="4149725"/>
            <a:ext cx="998538" cy="1727200"/>
          </a:xfrm>
          <a:prstGeom prst="roundRect">
            <a:avLst>
              <a:gd name="adj" fmla="val 9509"/>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30" name="WordArt 22"/>
          <p:cNvSpPr>
            <a:spLocks noChangeArrowheads="1" noChangeShapeType="1" noTextEdit="1"/>
          </p:cNvSpPr>
          <p:nvPr/>
        </p:nvSpPr>
        <p:spPr bwMode="auto">
          <a:xfrm>
            <a:off x="174625" y="4797425"/>
            <a:ext cx="863600" cy="2143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INDUSTRIE</a:t>
            </a:r>
          </a:p>
        </p:txBody>
      </p:sp>
      <p:sp>
        <p:nvSpPr>
          <p:cNvPr id="68631" name="WordArt 23"/>
          <p:cNvSpPr>
            <a:spLocks noChangeArrowheads="1" noChangeShapeType="1" noTextEdit="1"/>
          </p:cNvSpPr>
          <p:nvPr/>
        </p:nvSpPr>
        <p:spPr bwMode="auto">
          <a:xfrm>
            <a:off x="4695825" y="4294188"/>
            <a:ext cx="795338" cy="360362"/>
          </a:xfrm>
          <a:prstGeom prst="rect">
            <a:avLst/>
          </a:prstGeom>
        </p:spPr>
        <p:txBody>
          <a:bodyPr wrap="none" fromWordArt="1">
            <a:prstTxWarp prst="textPlain">
              <a:avLst>
                <a:gd name="adj" fmla="val 50000"/>
              </a:avLst>
            </a:prstTxWarp>
          </a:bodyPr>
          <a:lstStyle/>
          <a:p>
            <a:pPr algn="ctr"/>
            <a:r>
              <a:rPr lang="fr-FR" sz="3600" kern="10">
                <a:ln w="76320" cap="sq">
                  <a:solidFill>
                    <a:srgbClr val="CC0000"/>
                  </a:solidFill>
                  <a:miter lim="800000"/>
                  <a:headEnd/>
                  <a:tailEnd/>
                </a:ln>
                <a:solidFill>
                  <a:srgbClr val="CC0000"/>
                </a:solidFill>
                <a:latin typeface="Century Gothic" panose="020B0502020202020204" pitchFamily="34" charset="0"/>
              </a:rPr>
              <a:t>ST2S</a:t>
            </a:r>
          </a:p>
        </p:txBody>
      </p:sp>
      <p:sp>
        <p:nvSpPr>
          <p:cNvPr id="68632" name="WordArt 24"/>
          <p:cNvSpPr>
            <a:spLocks noChangeArrowheads="1" noChangeShapeType="1" noTextEdit="1"/>
          </p:cNvSpPr>
          <p:nvPr/>
        </p:nvSpPr>
        <p:spPr bwMode="auto">
          <a:xfrm>
            <a:off x="4695825" y="4294188"/>
            <a:ext cx="795338" cy="360362"/>
          </a:xfrm>
          <a:prstGeom prst="rect">
            <a:avLst/>
          </a:prstGeom>
        </p:spPr>
        <p:txBody>
          <a:bodyPr wrap="none" fromWordArt="1">
            <a:prstTxWarp prst="textPlain">
              <a:avLst>
                <a:gd name="adj" fmla="val 50000"/>
              </a:avLst>
            </a:prstTxWarp>
          </a:bodyPr>
          <a:lstStyle/>
          <a:p>
            <a:pPr algn="ctr"/>
            <a:r>
              <a:rPr lang="fr-FR" sz="3600" kern="10">
                <a:ln w="9360" cap="sq">
                  <a:solidFill>
                    <a:srgbClr val="FFFFFF"/>
                  </a:solidFill>
                  <a:miter lim="800000"/>
                  <a:headEnd/>
                  <a:tailEnd/>
                </a:ln>
                <a:solidFill>
                  <a:srgbClr val="FFFFFF"/>
                </a:solidFill>
                <a:latin typeface="Century Gothic" panose="020B0502020202020204" pitchFamily="34" charset="0"/>
              </a:rPr>
              <a:t>ST2S</a:t>
            </a:r>
          </a:p>
        </p:txBody>
      </p:sp>
      <p:sp>
        <p:nvSpPr>
          <p:cNvPr id="68633" name="WordArt 25"/>
          <p:cNvSpPr>
            <a:spLocks noChangeArrowheads="1" noChangeShapeType="1" noTextEdit="1"/>
          </p:cNvSpPr>
          <p:nvPr/>
        </p:nvSpPr>
        <p:spPr bwMode="auto">
          <a:xfrm>
            <a:off x="5791200" y="4292600"/>
            <a:ext cx="863600" cy="360363"/>
          </a:xfrm>
          <a:prstGeom prst="rect">
            <a:avLst/>
          </a:prstGeom>
        </p:spPr>
        <p:txBody>
          <a:bodyPr wrap="none" fromWordArt="1">
            <a:prstTxWarp prst="textPlain">
              <a:avLst>
                <a:gd name="adj" fmla="val 50000"/>
              </a:avLst>
            </a:prstTxWarp>
          </a:bodyPr>
          <a:lstStyle/>
          <a:p>
            <a:pPr algn="ctr"/>
            <a:r>
              <a:rPr lang="fr-FR" sz="3600" kern="10">
                <a:ln w="76320" cap="sq">
                  <a:solidFill>
                    <a:srgbClr val="CC0000"/>
                  </a:solidFill>
                  <a:miter lim="800000"/>
                  <a:headEnd/>
                  <a:tailEnd/>
                </a:ln>
                <a:solidFill>
                  <a:srgbClr val="CC0000"/>
                </a:solidFill>
                <a:latin typeface="Century Gothic" panose="020B0502020202020204" pitchFamily="34" charset="0"/>
              </a:rPr>
              <a:t>STD2A</a:t>
            </a:r>
          </a:p>
        </p:txBody>
      </p:sp>
      <p:sp>
        <p:nvSpPr>
          <p:cNvPr id="68634" name="WordArt 26"/>
          <p:cNvSpPr>
            <a:spLocks noChangeArrowheads="1" noChangeShapeType="1" noTextEdit="1"/>
          </p:cNvSpPr>
          <p:nvPr/>
        </p:nvSpPr>
        <p:spPr bwMode="auto">
          <a:xfrm>
            <a:off x="5791200" y="4292600"/>
            <a:ext cx="863600" cy="360363"/>
          </a:xfrm>
          <a:prstGeom prst="rect">
            <a:avLst/>
          </a:prstGeom>
        </p:spPr>
        <p:txBody>
          <a:bodyPr wrap="none" fromWordArt="1">
            <a:prstTxWarp prst="textPlain">
              <a:avLst>
                <a:gd name="adj" fmla="val 50000"/>
              </a:avLst>
            </a:prstTxWarp>
          </a:bodyPr>
          <a:lstStyle/>
          <a:p>
            <a:pPr algn="ctr"/>
            <a:r>
              <a:rPr lang="fr-FR" sz="3600" kern="10">
                <a:ln w="9360" cap="sq">
                  <a:solidFill>
                    <a:srgbClr val="FFFFFF"/>
                  </a:solidFill>
                  <a:miter lim="800000"/>
                  <a:headEnd/>
                  <a:tailEnd/>
                </a:ln>
                <a:solidFill>
                  <a:srgbClr val="FFFFFF"/>
                </a:solidFill>
                <a:latin typeface="Century Gothic" panose="020B0502020202020204" pitchFamily="34" charset="0"/>
              </a:rPr>
              <a:t>STD2A</a:t>
            </a:r>
          </a:p>
        </p:txBody>
      </p:sp>
      <p:pic>
        <p:nvPicPr>
          <p:cNvPr id="68635" name="Picture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3638" y="5219700"/>
            <a:ext cx="573087" cy="533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36" name="Picture 2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30763" y="5207000"/>
            <a:ext cx="531812" cy="581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37" name="Picture 2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91225" y="5168900"/>
            <a:ext cx="495300" cy="6334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8638" name="AutoShape 30"/>
          <p:cNvSpPr>
            <a:spLocks noChangeArrowheads="1"/>
          </p:cNvSpPr>
          <p:nvPr/>
        </p:nvSpPr>
        <p:spPr bwMode="auto">
          <a:xfrm>
            <a:off x="1225550" y="4149725"/>
            <a:ext cx="996950" cy="1727200"/>
          </a:xfrm>
          <a:prstGeom prst="roundRect">
            <a:avLst>
              <a:gd name="adj" fmla="val 9509"/>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39" name="AutoShape 31"/>
          <p:cNvSpPr>
            <a:spLocks noChangeArrowheads="1"/>
          </p:cNvSpPr>
          <p:nvPr/>
        </p:nvSpPr>
        <p:spPr bwMode="auto">
          <a:xfrm>
            <a:off x="2349500" y="4149725"/>
            <a:ext cx="996950" cy="1727200"/>
          </a:xfrm>
          <a:prstGeom prst="roundRect">
            <a:avLst>
              <a:gd name="adj" fmla="val 9509"/>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40" name="AutoShape 32"/>
          <p:cNvSpPr>
            <a:spLocks noChangeArrowheads="1"/>
          </p:cNvSpPr>
          <p:nvPr/>
        </p:nvSpPr>
        <p:spPr bwMode="auto">
          <a:xfrm>
            <a:off x="3471863" y="4149725"/>
            <a:ext cx="996950" cy="1727200"/>
          </a:xfrm>
          <a:prstGeom prst="roundRect">
            <a:avLst>
              <a:gd name="adj" fmla="val 9509"/>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41" name="AutoShape 33"/>
          <p:cNvSpPr>
            <a:spLocks noChangeArrowheads="1"/>
          </p:cNvSpPr>
          <p:nvPr/>
        </p:nvSpPr>
        <p:spPr bwMode="auto">
          <a:xfrm>
            <a:off x="4597400" y="4149725"/>
            <a:ext cx="996950" cy="1727200"/>
          </a:xfrm>
          <a:prstGeom prst="roundRect">
            <a:avLst>
              <a:gd name="adj" fmla="val 9509"/>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42" name="AutoShape 34"/>
          <p:cNvSpPr>
            <a:spLocks noChangeArrowheads="1"/>
          </p:cNvSpPr>
          <p:nvPr/>
        </p:nvSpPr>
        <p:spPr bwMode="auto">
          <a:xfrm>
            <a:off x="5724525" y="4149725"/>
            <a:ext cx="998538" cy="1727200"/>
          </a:xfrm>
          <a:prstGeom prst="roundRect">
            <a:avLst>
              <a:gd name="adj" fmla="val 9509"/>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43" name="AutoShape 35"/>
          <p:cNvSpPr>
            <a:spLocks noChangeArrowheads="1"/>
          </p:cNvSpPr>
          <p:nvPr/>
        </p:nvSpPr>
        <p:spPr bwMode="auto">
          <a:xfrm>
            <a:off x="6842125" y="4149725"/>
            <a:ext cx="996950" cy="1727200"/>
          </a:xfrm>
          <a:prstGeom prst="roundRect">
            <a:avLst>
              <a:gd name="adj" fmla="val 9509"/>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44" name="AutoShape 36"/>
          <p:cNvSpPr>
            <a:spLocks noChangeArrowheads="1"/>
          </p:cNvSpPr>
          <p:nvPr/>
        </p:nvSpPr>
        <p:spPr bwMode="auto">
          <a:xfrm>
            <a:off x="7972425" y="4149725"/>
            <a:ext cx="998538" cy="1727200"/>
          </a:xfrm>
          <a:prstGeom prst="roundRect">
            <a:avLst>
              <a:gd name="adj" fmla="val 9509"/>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45" name="WordArt 37"/>
          <p:cNvSpPr>
            <a:spLocks noChangeArrowheads="1" noChangeShapeType="1" noTextEdit="1"/>
          </p:cNvSpPr>
          <p:nvPr/>
        </p:nvSpPr>
        <p:spPr bwMode="auto">
          <a:xfrm>
            <a:off x="6988175" y="4294188"/>
            <a:ext cx="698500" cy="360362"/>
          </a:xfrm>
          <a:prstGeom prst="rect">
            <a:avLst/>
          </a:prstGeom>
        </p:spPr>
        <p:txBody>
          <a:bodyPr wrap="none" fromWordArt="1">
            <a:prstTxWarp prst="textPlain">
              <a:avLst>
                <a:gd name="adj" fmla="val 50000"/>
              </a:avLst>
            </a:prstTxWarp>
          </a:bodyPr>
          <a:lstStyle/>
          <a:p>
            <a:pPr algn="ctr"/>
            <a:r>
              <a:rPr lang="fr-FR" sz="3600" kern="10">
                <a:ln w="76320" cap="sq">
                  <a:solidFill>
                    <a:srgbClr val="CC0000"/>
                  </a:solidFill>
                  <a:miter lim="800000"/>
                  <a:headEnd/>
                  <a:tailEnd/>
                </a:ln>
                <a:solidFill>
                  <a:srgbClr val="CC0000"/>
                </a:solidFill>
                <a:latin typeface="Century Gothic" panose="020B0502020202020204" pitchFamily="34" charset="0"/>
              </a:rPr>
              <a:t>TMD</a:t>
            </a:r>
          </a:p>
        </p:txBody>
      </p:sp>
      <p:sp>
        <p:nvSpPr>
          <p:cNvPr id="68646" name="WordArt 38"/>
          <p:cNvSpPr>
            <a:spLocks noChangeArrowheads="1" noChangeShapeType="1" noTextEdit="1"/>
          </p:cNvSpPr>
          <p:nvPr/>
        </p:nvSpPr>
        <p:spPr bwMode="auto">
          <a:xfrm>
            <a:off x="6988175" y="4292600"/>
            <a:ext cx="698500" cy="360363"/>
          </a:xfrm>
          <a:prstGeom prst="rect">
            <a:avLst/>
          </a:prstGeom>
        </p:spPr>
        <p:txBody>
          <a:bodyPr wrap="none" fromWordArt="1">
            <a:prstTxWarp prst="textPlain">
              <a:avLst>
                <a:gd name="adj" fmla="val 50000"/>
              </a:avLst>
            </a:prstTxWarp>
          </a:bodyPr>
          <a:lstStyle/>
          <a:p>
            <a:pPr algn="ctr"/>
            <a:r>
              <a:rPr lang="fr-FR" sz="3600" kern="10">
                <a:ln w="9360" cap="sq">
                  <a:solidFill>
                    <a:srgbClr val="FFFFFF"/>
                  </a:solidFill>
                  <a:miter lim="800000"/>
                  <a:headEnd/>
                  <a:tailEnd/>
                </a:ln>
                <a:solidFill>
                  <a:srgbClr val="FFFFFF"/>
                </a:solidFill>
                <a:latin typeface="Century Gothic" panose="020B0502020202020204" pitchFamily="34" charset="0"/>
              </a:rPr>
              <a:t>TMD</a:t>
            </a:r>
          </a:p>
        </p:txBody>
      </p:sp>
      <p:sp>
        <p:nvSpPr>
          <p:cNvPr id="68647" name="WordArt 39"/>
          <p:cNvSpPr>
            <a:spLocks noChangeArrowheads="1" noChangeShapeType="1" noTextEdit="1"/>
          </p:cNvSpPr>
          <p:nvPr/>
        </p:nvSpPr>
        <p:spPr bwMode="auto">
          <a:xfrm>
            <a:off x="8040688" y="4292600"/>
            <a:ext cx="863600" cy="360363"/>
          </a:xfrm>
          <a:prstGeom prst="rect">
            <a:avLst/>
          </a:prstGeom>
        </p:spPr>
        <p:txBody>
          <a:bodyPr wrap="none" fromWordArt="1">
            <a:prstTxWarp prst="textPlain">
              <a:avLst>
                <a:gd name="adj" fmla="val 50000"/>
              </a:avLst>
            </a:prstTxWarp>
          </a:bodyPr>
          <a:lstStyle/>
          <a:p>
            <a:pPr algn="ctr"/>
            <a:r>
              <a:rPr lang="fr-FR" sz="3600" kern="10">
                <a:ln w="76320" cap="sq">
                  <a:solidFill>
                    <a:srgbClr val="CC0000"/>
                  </a:solidFill>
                  <a:miter lim="800000"/>
                  <a:headEnd/>
                  <a:tailEnd/>
                </a:ln>
                <a:solidFill>
                  <a:srgbClr val="CC0000"/>
                </a:solidFill>
                <a:latin typeface="Century Gothic" panose="020B0502020202020204" pitchFamily="34" charset="0"/>
              </a:rPr>
              <a:t>Hôtellerie</a:t>
            </a:r>
          </a:p>
        </p:txBody>
      </p:sp>
      <p:sp>
        <p:nvSpPr>
          <p:cNvPr id="68648" name="WordArt 40"/>
          <p:cNvSpPr>
            <a:spLocks noChangeArrowheads="1" noChangeShapeType="1" noTextEdit="1"/>
          </p:cNvSpPr>
          <p:nvPr/>
        </p:nvSpPr>
        <p:spPr bwMode="auto">
          <a:xfrm>
            <a:off x="8040688" y="4292600"/>
            <a:ext cx="863600" cy="360363"/>
          </a:xfrm>
          <a:prstGeom prst="rect">
            <a:avLst/>
          </a:prstGeom>
        </p:spPr>
        <p:txBody>
          <a:bodyPr wrap="none" fromWordArt="1">
            <a:prstTxWarp prst="textPlain">
              <a:avLst>
                <a:gd name="adj" fmla="val 50000"/>
              </a:avLst>
            </a:prstTxWarp>
          </a:bodyPr>
          <a:lstStyle/>
          <a:p>
            <a:pPr algn="ctr"/>
            <a:r>
              <a:rPr lang="fr-FR" sz="3600" kern="10">
                <a:ln w="9360" cap="sq">
                  <a:solidFill>
                    <a:srgbClr val="FFFFFF"/>
                  </a:solidFill>
                  <a:miter lim="800000"/>
                  <a:headEnd/>
                  <a:tailEnd/>
                </a:ln>
                <a:solidFill>
                  <a:srgbClr val="FFFFFF"/>
                </a:solidFill>
                <a:latin typeface="Century Gothic" panose="020B0502020202020204" pitchFamily="34" charset="0"/>
              </a:rPr>
              <a:t>Hôtellerie</a:t>
            </a:r>
          </a:p>
        </p:txBody>
      </p:sp>
      <p:sp>
        <p:nvSpPr>
          <p:cNvPr id="68649" name="WordArt 41"/>
          <p:cNvSpPr>
            <a:spLocks noChangeArrowheads="1" noChangeShapeType="1" noTextEdit="1"/>
          </p:cNvSpPr>
          <p:nvPr/>
        </p:nvSpPr>
        <p:spPr bwMode="auto">
          <a:xfrm>
            <a:off x="1290638" y="4797425"/>
            <a:ext cx="865187" cy="2143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LABORATOIRE</a:t>
            </a:r>
          </a:p>
        </p:txBody>
      </p:sp>
      <p:sp>
        <p:nvSpPr>
          <p:cNvPr id="68650" name="WordArt 42"/>
          <p:cNvSpPr>
            <a:spLocks noChangeArrowheads="1" noChangeShapeType="1" noTextEdit="1"/>
          </p:cNvSpPr>
          <p:nvPr/>
        </p:nvSpPr>
        <p:spPr bwMode="auto">
          <a:xfrm>
            <a:off x="2414588" y="4797425"/>
            <a:ext cx="865187" cy="2143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AGRONOMIE</a:t>
            </a:r>
          </a:p>
        </p:txBody>
      </p:sp>
      <p:sp>
        <p:nvSpPr>
          <p:cNvPr id="68651" name="WordArt 43"/>
          <p:cNvSpPr>
            <a:spLocks noChangeArrowheads="1" noChangeShapeType="1" noTextEdit="1"/>
          </p:cNvSpPr>
          <p:nvPr/>
        </p:nvSpPr>
        <p:spPr bwMode="auto">
          <a:xfrm>
            <a:off x="3536950" y="4797425"/>
            <a:ext cx="865188" cy="2143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GESTION</a:t>
            </a:r>
          </a:p>
        </p:txBody>
      </p:sp>
      <p:sp>
        <p:nvSpPr>
          <p:cNvPr id="68652" name="WordArt 44"/>
          <p:cNvSpPr>
            <a:spLocks noChangeArrowheads="1" noChangeShapeType="1" noTextEdit="1"/>
          </p:cNvSpPr>
          <p:nvPr/>
        </p:nvSpPr>
        <p:spPr bwMode="auto">
          <a:xfrm>
            <a:off x="4662488" y="4797425"/>
            <a:ext cx="865187" cy="2143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SANTE-SOCIAL</a:t>
            </a:r>
          </a:p>
        </p:txBody>
      </p:sp>
      <p:sp>
        <p:nvSpPr>
          <p:cNvPr id="68653" name="WordArt 45"/>
          <p:cNvSpPr>
            <a:spLocks noChangeArrowheads="1" noChangeShapeType="1" noTextEdit="1"/>
          </p:cNvSpPr>
          <p:nvPr/>
        </p:nvSpPr>
        <p:spPr bwMode="auto">
          <a:xfrm>
            <a:off x="5791200" y="4814888"/>
            <a:ext cx="865188" cy="2143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ARTS APPLIQUES</a:t>
            </a:r>
          </a:p>
        </p:txBody>
      </p:sp>
      <p:sp>
        <p:nvSpPr>
          <p:cNvPr id="68654" name="WordArt 46"/>
          <p:cNvSpPr>
            <a:spLocks noChangeArrowheads="1" noChangeShapeType="1" noTextEdit="1"/>
          </p:cNvSpPr>
          <p:nvPr/>
        </p:nvSpPr>
        <p:spPr bwMode="auto">
          <a:xfrm>
            <a:off x="6907213" y="4814888"/>
            <a:ext cx="865187" cy="2143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MUSIQUE-DANSE</a:t>
            </a:r>
          </a:p>
        </p:txBody>
      </p:sp>
      <p:sp>
        <p:nvSpPr>
          <p:cNvPr id="68655" name="WordArt 47"/>
          <p:cNvSpPr>
            <a:spLocks noChangeArrowheads="1" noChangeShapeType="1" noTextEdit="1"/>
          </p:cNvSpPr>
          <p:nvPr/>
        </p:nvSpPr>
        <p:spPr bwMode="auto">
          <a:xfrm>
            <a:off x="8039100" y="4846638"/>
            <a:ext cx="865188" cy="1317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FR" sz="3600" kern="10">
                <a:solidFill>
                  <a:srgbClr val="1C1C1C"/>
                </a:solidFill>
                <a:latin typeface="Impact" panose="020B0806030902050204" pitchFamily="34" charset="0"/>
              </a:rPr>
              <a:t>Hôtellerie-Restauration</a:t>
            </a:r>
          </a:p>
        </p:txBody>
      </p:sp>
      <p:pic>
        <p:nvPicPr>
          <p:cNvPr id="68656" name="Picture 4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77075" y="5194300"/>
            <a:ext cx="533400" cy="5762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57" name="Picture 4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204200" y="5181600"/>
            <a:ext cx="531813" cy="574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8658" name="AutoShape 50"/>
          <p:cNvSpPr>
            <a:spLocks noChangeArrowheads="1"/>
          </p:cNvSpPr>
          <p:nvPr/>
        </p:nvSpPr>
        <p:spPr bwMode="auto">
          <a:xfrm rot="5400000">
            <a:off x="4344988" y="2425700"/>
            <a:ext cx="431800" cy="717550"/>
          </a:xfrm>
          <a:prstGeom prst="rightArrow">
            <a:avLst>
              <a:gd name="adj1" fmla="val 43444"/>
              <a:gd name="adj2" fmla="val 77963"/>
            </a:avLst>
          </a:prstGeom>
          <a:solidFill>
            <a:srgbClr val="FFFFFF"/>
          </a:solidFill>
          <a:ln w="28440" cap="sq">
            <a:solidFill>
              <a:srgbClr val="006699"/>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59" name="WordArt 51"/>
          <p:cNvSpPr>
            <a:spLocks noChangeArrowheads="1" noChangeShapeType="1" noTextEdit="1"/>
          </p:cNvSpPr>
          <p:nvPr/>
        </p:nvSpPr>
        <p:spPr bwMode="auto">
          <a:xfrm>
            <a:off x="142875" y="6237288"/>
            <a:ext cx="931863" cy="215900"/>
          </a:xfrm>
          <a:prstGeom prst="rect">
            <a:avLst/>
          </a:prstGeom>
        </p:spPr>
        <p:txBody>
          <a:bodyPr wrap="none" fromWordArt="1">
            <a:prstTxWarp prst="textPlain">
              <a:avLst>
                <a:gd name="adj" fmla="val 50000"/>
              </a:avLst>
            </a:prstTxWarp>
          </a:bodyPr>
          <a:lstStyle/>
          <a:p>
            <a:pPr algn="ctr"/>
            <a:r>
              <a:rPr lang="fr-FR" sz="3600" kern="10">
                <a:ln w="9360" cap="sq">
                  <a:solidFill>
                    <a:srgbClr val="006699"/>
                  </a:solidFill>
                  <a:miter lim="800000"/>
                  <a:headEnd/>
                  <a:tailEnd/>
                </a:ln>
                <a:solidFill>
                  <a:srgbClr val="006699"/>
                </a:solidFill>
                <a:latin typeface="Century Gothic" panose="020B0502020202020204" pitchFamily="34" charset="0"/>
              </a:rPr>
              <a:t>4 spécialités</a:t>
            </a:r>
          </a:p>
        </p:txBody>
      </p:sp>
      <p:sp>
        <p:nvSpPr>
          <p:cNvPr id="68660" name="WordArt 52"/>
          <p:cNvSpPr>
            <a:spLocks noChangeArrowheads="1" noChangeShapeType="1" noTextEdit="1"/>
          </p:cNvSpPr>
          <p:nvPr/>
        </p:nvSpPr>
        <p:spPr bwMode="auto">
          <a:xfrm>
            <a:off x="1277938" y="6237288"/>
            <a:ext cx="930275" cy="215900"/>
          </a:xfrm>
          <a:prstGeom prst="rect">
            <a:avLst/>
          </a:prstGeom>
        </p:spPr>
        <p:txBody>
          <a:bodyPr wrap="none" fromWordArt="1">
            <a:prstTxWarp prst="textPlain">
              <a:avLst>
                <a:gd name="adj" fmla="val 50000"/>
              </a:avLst>
            </a:prstTxWarp>
          </a:bodyPr>
          <a:lstStyle/>
          <a:p>
            <a:pPr algn="ctr"/>
            <a:r>
              <a:rPr lang="fr-FR" sz="3600" kern="10">
                <a:ln w="9360" cap="sq">
                  <a:solidFill>
                    <a:srgbClr val="006699"/>
                  </a:solidFill>
                  <a:miter lim="800000"/>
                  <a:headEnd/>
                  <a:tailEnd/>
                </a:ln>
                <a:solidFill>
                  <a:srgbClr val="006699"/>
                </a:solidFill>
                <a:latin typeface="Century Gothic" panose="020B0502020202020204" pitchFamily="34" charset="0"/>
              </a:rPr>
              <a:t>2 spécialités</a:t>
            </a:r>
          </a:p>
        </p:txBody>
      </p:sp>
      <p:sp>
        <p:nvSpPr>
          <p:cNvPr id="68661" name="WordArt 53"/>
          <p:cNvSpPr>
            <a:spLocks noChangeArrowheads="1" noChangeShapeType="1" noTextEdit="1"/>
          </p:cNvSpPr>
          <p:nvPr/>
        </p:nvSpPr>
        <p:spPr bwMode="auto">
          <a:xfrm>
            <a:off x="3530600" y="6237288"/>
            <a:ext cx="930275" cy="215900"/>
          </a:xfrm>
          <a:prstGeom prst="rect">
            <a:avLst/>
          </a:prstGeom>
        </p:spPr>
        <p:txBody>
          <a:bodyPr wrap="none" fromWordArt="1">
            <a:prstTxWarp prst="textPlain">
              <a:avLst>
                <a:gd name="adj" fmla="val 50000"/>
              </a:avLst>
            </a:prstTxWarp>
          </a:bodyPr>
          <a:lstStyle/>
          <a:p>
            <a:pPr algn="ctr"/>
            <a:r>
              <a:rPr lang="fr-FR" sz="3600" kern="10">
                <a:ln w="9360" cap="sq">
                  <a:solidFill>
                    <a:srgbClr val="006699"/>
                  </a:solidFill>
                  <a:miter lim="800000"/>
                  <a:headEnd/>
                  <a:tailEnd/>
                </a:ln>
                <a:solidFill>
                  <a:srgbClr val="006699"/>
                </a:solidFill>
                <a:latin typeface="Century Gothic" panose="020B0502020202020204" pitchFamily="34" charset="0"/>
              </a:rPr>
              <a:t>4 spécialités</a:t>
            </a:r>
          </a:p>
        </p:txBody>
      </p:sp>
      <p:sp>
        <p:nvSpPr>
          <p:cNvPr id="68662" name="WordArt 54"/>
          <p:cNvSpPr>
            <a:spLocks noChangeArrowheads="1" noChangeShapeType="1" noTextEdit="1"/>
          </p:cNvSpPr>
          <p:nvPr/>
        </p:nvSpPr>
        <p:spPr bwMode="auto">
          <a:xfrm>
            <a:off x="7000875" y="6237288"/>
            <a:ext cx="731838" cy="215900"/>
          </a:xfrm>
          <a:prstGeom prst="rect">
            <a:avLst/>
          </a:prstGeom>
        </p:spPr>
        <p:txBody>
          <a:bodyPr wrap="none" fromWordArt="1">
            <a:prstTxWarp prst="textPlain">
              <a:avLst>
                <a:gd name="adj" fmla="val 50000"/>
              </a:avLst>
            </a:prstTxWarp>
          </a:bodyPr>
          <a:lstStyle/>
          <a:p>
            <a:pPr algn="ctr"/>
            <a:r>
              <a:rPr lang="fr-FR" sz="3600" kern="10">
                <a:ln w="9360" cap="sq">
                  <a:solidFill>
                    <a:srgbClr val="006699"/>
                  </a:solidFill>
                  <a:miter lim="800000"/>
                  <a:headEnd/>
                  <a:tailEnd/>
                </a:ln>
                <a:solidFill>
                  <a:srgbClr val="006699"/>
                </a:solidFill>
                <a:latin typeface="Century Gothic" panose="020B0502020202020204" pitchFamily="34" charset="0"/>
              </a:rPr>
              <a:t>2 options</a:t>
            </a:r>
          </a:p>
        </p:txBody>
      </p:sp>
      <p:sp>
        <p:nvSpPr>
          <p:cNvPr id="68663" name="WordArt 55"/>
          <p:cNvSpPr>
            <a:spLocks noChangeArrowheads="1" noChangeShapeType="1" noTextEdit="1"/>
          </p:cNvSpPr>
          <p:nvPr/>
        </p:nvSpPr>
        <p:spPr bwMode="auto">
          <a:xfrm>
            <a:off x="2386013" y="6237288"/>
            <a:ext cx="930275" cy="144462"/>
          </a:xfrm>
          <a:prstGeom prst="rect">
            <a:avLst/>
          </a:prstGeom>
        </p:spPr>
        <p:txBody>
          <a:bodyPr wrap="none" fromWordArt="1">
            <a:prstTxWarp prst="textPlain">
              <a:avLst>
                <a:gd name="adj" fmla="val 50000"/>
              </a:avLst>
            </a:prstTxWarp>
          </a:bodyPr>
          <a:lstStyle/>
          <a:p>
            <a:pPr algn="ctr"/>
            <a:r>
              <a:rPr lang="fr-FR" sz="3600" kern="10">
                <a:ln w="9360" cap="sq">
                  <a:solidFill>
                    <a:srgbClr val="006699"/>
                  </a:solidFill>
                  <a:miter lim="800000"/>
                  <a:headEnd/>
                  <a:tailEnd/>
                </a:ln>
                <a:solidFill>
                  <a:srgbClr val="006699"/>
                </a:solidFill>
                <a:latin typeface="Century Gothic" panose="020B0502020202020204" pitchFamily="34" charset="0"/>
              </a:rPr>
              <a:t>4 domaines</a:t>
            </a:r>
          </a:p>
        </p:txBody>
      </p:sp>
      <p:sp>
        <p:nvSpPr>
          <p:cNvPr id="68664" name="WordArt 56"/>
          <p:cNvSpPr>
            <a:spLocks noChangeArrowheads="1" noChangeShapeType="1" noTextEdit="1"/>
          </p:cNvSpPr>
          <p:nvPr/>
        </p:nvSpPr>
        <p:spPr bwMode="auto">
          <a:xfrm>
            <a:off x="2386013" y="6453188"/>
            <a:ext cx="930275" cy="144462"/>
          </a:xfrm>
          <a:prstGeom prst="rect">
            <a:avLst/>
          </a:prstGeom>
        </p:spPr>
        <p:txBody>
          <a:bodyPr wrap="none" fromWordArt="1">
            <a:prstTxWarp prst="textPlain">
              <a:avLst>
                <a:gd name="adj" fmla="val 50000"/>
              </a:avLst>
            </a:prstTxWarp>
          </a:bodyPr>
          <a:lstStyle/>
          <a:p>
            <a:pPr algn="ctr"/>
            <a:r>
              <a:rPr lang="fr-FR" sz="3600" kern="10">
                <a:ln w="9360" cap="sq">
                  <a:solidFill>
                    <a:srgbClr val="006699"/>
                  </a:solidFill>
                  <a:miter lim="800000"/>
                  <a:headEnd/>
                  <a:tailEnd/>
                </a:ln>
                <a:solidFill>
                  <a:srgbClr val="006699"/>
                </a:solidFill>
                <a:latin typeface="Century Gothic" panose="020B0502020202020204" pitchFamily="34" charset="0"/>
              </a:rPr>
              <a:t>d'approfondissement</a:t>
            </a:r>
          </a:p>
        </p:txBody>
      </p:sp>
      <p:sp>
        <p:nvSpPr>
          <p:cNvPr id="68665" name="AutoShape 57"/>
          <p:cNvSpPr>
            <a:spLocks noChangeArrowheads="1"/>
          </p:cNvSpPr>
          <p:nvPr/>
        </p:nvSpPr>
        <p:spPr bwMode="auto">
          <a:xfrm>
            <a:off x="1460500" y="5911850"/>
            <a:ext cx="598488" cy="215900"/>
          </a:xfrm>
          <a:prstGeom prst="downArrow">
            <a:avLst>
              <a:gd name="adj1" fmla="val 52944"/>
              <a:gd name="adj2" fmla="val 67954"/>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66" name="AutoShape 58"/>
          <p:cNvSpPr>
            <a:spLocks noChangeArrowheads="1"/>
          </p:cNvSpPr>
          <p:nvPr/>
        </p:nvSpPr>
        <p:spPr bwMode="auto">
          <a:xfrm>
            <a:off x="325438" y="5911850"/>
            <a:ext cx="598487" cy="215900"/>
          </a:xfrm>
          <a:prstGeom prst="downArrow">
            <a:avLst>
              <a:gd name="adj1" fmla="val 52944"/>
              <a:gd name="adj2" fmla="val 67954"/>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67" name="AutoShape 59"/>
          <p:cNvSpPr>
            <a:spLocks noChangeArrowheads="1"/>
          </p:cNvSpPr>
          <p:nvPr/>
        </p:nvSpPr>
        <p:spPr bwMode="auto">
          <a:xfrm>
            <a:off x="3702050" y="5911850"/>
            <a:ext cx="596900" cy="215900"/>
          </a:xfrm>
          <a:prstGeom prst="downArrow">
            <a:avLst>
              <a:gd name="adj1" fmla="val 52944"/>
              <a:gd name="adj2" fmla="val 67954"/>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68" name="AutoShape 60"/>
          <p:cNvSpPr>
            <a:spLocks noChangeArrowheads="1"/>
          </p:cNvSpPr>
          <p:nvPr/>
        </p:nvSpPr>
        <p:spPr bwMode="auto">
          <a:xfrm>
            <a:off x="2565400" y="5911850"/>
            <a:ext cx="598488" cy="215900"/>
          </a:xfrm>
          <a:prstGeom prst="downArrow">
            <a:avLst>
              <a:gd name="adj1" fmla="val 52944"/>
              <a:gd name="adj2" fmla="val 67954"/>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69" name="AutoShape 61"/>
          <p:cNvSpPr>
            <a:spLocks noChangeArrowheads="1"/>
          </p:cNvSpPr>
          <p:nvPr/>
        </p:nvSpPr>
        <p:spPr bwMode="auto">
          <a:xfrm>
            <a:off x="7064375" y="5911850"/>
            <a:ext cx="598488" cy="215900"/>
          </a:xfrm>
          <a:prstGeom prst="downArrow">
            <a:avLst>
              <a:gd name="adj1" fmla="val 52944"/>
              <a:gd name="adj2" fmla="val 67954"/>
            </a:avLst>
          </a:prstGeom>
          <a:noFill/>
          <a:ln w="19080" cap="sq">
            <a:solidFill>
              <a:srgbClr val="00669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68670" name="AutoShape 62"/>
          <p:cNvSpPr>
            <a:spLocks noChangeArrowheads="1"/>
          </p:cNvSpPr>
          <p:nvPr/>
        </p:nvSpPr>
        <p:spPr bwMode="auto">
          <a:xfrm>
            <a:off x="8223250" y="5878513"/>
            <a:ext cx="998538" cy="979487"/>
          </a:xfrm>
          <a:prstGeom prst="roundRect">
            <a:avLst>
              <a:gd name="adj" fmla="val 16667"/>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pic>
        <p:nvPicPr>
          <p:cNvPr id="68671" name="Image 1"/>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9525" y="-3175"/>
            <a:ext cx="9134475"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Espace réservé du contenu 7"/>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47813" y="230188"/>
            <a:ext cx="6196012" cy="6367462"/>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1124744"/>
            <a:ext cx="3025977" cy="2014166"/>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727" y="206772"/>
            <a:ext cx="3600400" cy="3148803"/>
          </a:xfrm>
          <a:prstGeom prst="rect">
            <a:avLst/>
          </a:prstGeom>
        </p:spPr>
      </p:pic>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727" y="3356992"/>
            <a:ext cx="4567199" cy="3276947"/>
          </a:xfrm>
          <a:prstGeom prst="rect">
            <a:avLst/>
          </a:prstGeom>
        </p:spPr>
      </p:pic>
      <p:pic>
        <p:nvPicPr>
          <p:cNvPr id="6" name="Imag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0112" y="3717032"/>
            <a:ext cx="3048000" cy="30384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Text Box 1"/>
          <p:cNvSpPr txBox="1">
            <a:spLocks noChangeArrowheads="1"/>
          </p:cNvSpPr>
          <p:nvPr/>
        </p:nvSpPr>
        <p:spPr bwMode="auto">
          <a:xfrm>
            <a:off x="1403350" y="274638"/>
            <a:ext cx="728345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buSzPct val="100000"/>
            </a:pPr>
            <a:r>
              <a:rPr lang="fr-FR" altLang="fr-FR" sz="3800" b="0">
                <a:solidFill>
                  <a:srgbClr val="000000"/>
                </a:solidFill>
              </a:rPr>
              <a:t>Les missions de l’Ecole</a:t>
            </a:r>
          </a:p>
        </p:txBody>
      </p:sp>
      <p:sp>
        <p:nvSpPr>
          <p:cNvPr id="24579" name="Text Box 2"/>
          <p:cNvSpPr txBox="1">
            <a:spLocks noChangeArrowheads="1"/>
          </p:cNvSpPr>
          <p:nvPr/>
        </p:nvSpPr>
        <p:spPr bwMode="auto">
          <a:xfrm>
            <a:off x="457200" y="1268413"/>
            <a:ext cx="5915025" cy="5329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39725" indent="-339725">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1pPr>
            <a:lvl2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2pPr>
            <a:lvl3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3pPr>
            <a:lvl4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4pPr>
            <a:lvl5pPr>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b="1">
                <a:solidFill>
                  <a:schemeClr val="bg1"/>
                </a:solidFill>
                <a:latin typeface="Arial" panose="020B0604020202020204" pitchFamily="34" charset="0"/>
              </a:defRPr>
            </a:lvl9pPr>
          </a:lstStyle>
          <a:p>
            <a:pPr>
              <a:lnSpc>
                <a:spcPct val="80000"/>
              </a:lnSpc>
              <a:spcBef>
                <a:spcPts val="600"/>
              </a:spcBef>
              <a:buClr>
                <a:srgbClr val="CCCCFF"/>
              </a:buClr>
              <a:buSzPct val="100000"/>
              <a:buFont typeface="Wingdings" panose="05000000000000000000" pitchFamily="2" charset="2"/>
              <a:buChar char=""/>
            </a:pPr>
            <a:endParaRPr lang="fr-FR" altLang="fr-FR" sz="3200" b="0" dirty="0">
              <a:solidFill>
                <a:srgbClr val="000000"/>
              </a:solidFill>
            </a:endParaRPr>
          </a:p>
          <a:p>
            <a:pPr>
              <a:lnSpc>
                <a:spcPct val="80000"/>
              </a:lnSpc>
              <a:spcBef>
                <a:spcPts val="600"/>
              </a:spcBef>
              <a:buClr>
                <a:srgbClr val="CCCCFF"/>
              </a:buClr>
              <a:buSzPct val="100000"/>
              <a:buFont typeface="Wingdings" panose="05000000000000000000" pitchFamily="2" charset="2"/>
              <a:buChar char=""/>
            </a:pPr>
            <a:r>
              <a:rPr lang="fr-FR" altLang="fr-FR" b="0" dirty="0">
                <a:solidFill>
                  <a:srgbClr val="000000"/>
                </a:solidFill>
              </a:rPr>
              <a:t>La loi du 8 juillet 2013 pour la refondation de l'École  : </a:t>
            </a:r>
            <a:r>
              <a:rPr lang="fr-FR" altLang="fr-FR" sz="3200" b="0" dirty="0">
                <a:solidFill>
                  <a:srgbClr val="000000"/>
                </a:solidFill>
              </a:rPr>
              <a:t>réduire les inégalités et à favoriser la réussite de tous. </a:t>
            </a:r>
          </a:p>
          <a:p>
            <a:pPr>
              <a:lnSpc>
                <a:spcPct val="80000"/>
              </a:lnSpc>
              <a:spcBef>
                <a:spcPts val="600"/>
              </a:spcBef>
              <a:buClr>
                <a:srgbClr val="CCCCFF"/>
              </a:buClr>
              <a:buSzPct val="100000"/>
              <a:buFont typeface="Wingdings" panose="05000000000000000000" pitchFamily="2" charset="2"/>
              <a:buChar char=""/>
            </a:pPr>
            <a:r>
              <a:rPr lang="fr-FR" altLang="fr-FR" b="0" dirty="0">
                <a:solidFill>
                  <a:srgbClr val="000000"/>
                </a:solidFill>
              </a:rPr>
              <a:t>Engagement de faire de la jeunesse et de l’éducation </a:t>
            </a:r>
            <a:r>
              <a:rPr lang="fr-FR" altLang="fr-FR" sz="3200" b="0" dirty="0">
                <a:solidFill>
                  <a:srgbClr val="000000"/>
                </a:solidFill>
              </a:rPr>
              <a:t>la priorité de la nation</a:t>
            </a:r>
            <a:r>
              <a:rPr lang="fr-FR" altLang="fr-FR" b="0" dirty="0">
                <a:solidFill>
                  <a:srgbClr val="000000"/>
                </a:solidFill>
              </a:rPr>
              <a:t>.</a:t>
            </a:r>
          </a:p>
          <a:p>
            <a:pPr>
              <a:lnSpc>
                <a:spcPct val="80000"/>
              </a:lnSpc>
              <a:spcBef>
                <a:spcPts val="600"/>
              </a:spcBef>
              <a:buClr>
                <a:srgbClr val="CCCCFF"/>
              </a:buClr>
              <a:buSzPct val="100000"/>
              <a:buFont typeface="Wingdings" panose="05000000000000000000" pitchFamily="2" charset="2"/>
              <a:buChar char=""/>
            </a:pPr>
            <a:endParaRPr lang="fr-FR" altLang="fr-FR" b="0" dirty="0">
              <a:solidFill>
                <a:srgbClr val="000000"/>
              </a:solidFill>
            </a:endParaRPr>
          </a:p>
          <a:p>
            <a:pPr algn="ctr">
              <a:lnSpc>
                <a:spcPct val="80000"/>
              </a:lnSpc>
              <a:spcBef>
                <a:spcPts val="600"/>
              </a:spcBef>
              <a:buSzPct val="100000"/>
            </a:pPr>
            <a:r>
              <a:rPr lang="fr-FR" altLang="fr-FR" sz="2800" b="0" dirty="0" smtClean="0">
                <a:solidFill>
                  <a:srgbClr val="C00000"/>
                </a:solidFill>
              </a:rPr>
              <a:t>S’épanouir</a:t>
            </a:r>
            <a:endParaRPr lang="fr-FR" altLang="fr-FR" sz="2800" b="0" dirty="0">
              <a:solidFill>
                <a:srgbClr val="C00000"/>
              </a:solidFill>
            </a:endParaRPr>
          </a:p>
          <a:p>
            <a:pPr algn="ctr">
              <a:lnSpc>
                <a:spcPct val="80000"/>
              </a:lnSpc>
              <a:spcBef>
                <a:spcPts val="600"/>
              </a:spcBef>
              <a:buSzPct val="100000"/>
            </a:pPr>
            <a:r>
              <a:rPr lang="fr-FR" altLang="fr-FR" sz="2800" b="0" dirty="0">
                <a:solidFill>
                  <a:srgbClr val="C00000"/>
                </a:solidFill>
              </a:rPr>
              <a:t>Devenir un citoyen responsable et autonome</a:t>
            </a:r>
          </a:p>
          <a:p>
            <a:pPr algn="ctr">
              <a:lnSpc>
                <a:spcPct val="80000"/>
              </a:lnSpc>
              <a:spcBef>
                <a:spcPts val="600"/>
              </a:spcBef>
              <a:buSzPct val="100000"/>
            </a:pPr>
            <a:r>
              <a:rPr lang="fr-FR" altLang="fr-FR" sz="2800" b="0" dirty="0">
                <a:solidFill>
                  <a:srgbClr val="C00000"/>
                </a:solidFill>
              </a:rPr>
              <a:t>S’insérer dans la vie active</a:t>
            </a:r>
          </a:p>
        </p:txBody>
      </p:sp>
      <p:pic>
        <p:nvPicPr>
          <p:cNvPr id="2458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663" y="1196975"/>
            <a:ext cx="2520950" cy="5400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92820"/>
            <a:ext cx="5248245" cy="6765179"/>
          </a:xfrm>
          <a:prstGeom prst="rect">
            <a:avLst/>
          </a:prstGeom>
        </p:spPr>
      </p:pic>
    </p:spTree>
    <p:extLst>
      <p:ext uri="{BB962C8B-B14F-4D97-AF65-F5344CB8AC3E}">
        <p14:creationId xmlns:p14="http://schemas.microsoft.com/office/powerpoint/2010/main" val="23042946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178846"/>
            <a:ext cx="8286791" cy="6679154"/>
          </a:xfrm>
          <a:prstGeom prst="rect">
            <a:avLst/>
          </a:prstGeom>
        </p:spPr>
      </p:pic>
      <p:sp>
        <p:nvSpPr>
          <p:cNvPr id="5" name="Rectangle 4"/>
          <p:cNvSpPr/>
          <p:nvPr/>
        </p:nvSpPr>
        <p:spPr>
          <a:xfrm>
            <a:off x="3419872" y="1412776"/>
            <a:ext cx="2185214" cy="923330"/>
          </a:xfrm>
          <a:prstGeom prst="rect">
            <a:avLst/>
          </a:prstGeom>
          <a:noFill/>
        </p:spPr>
        <p:txBody>
          <a:bodyPr wrap="none" lIns="91440" tIns="45720" rIns="91440" bIns="45720">
            <a:spAutoFit/>
          </a:bodyPr>
          <a:lstStyle/>
          <a:p>
            <a:pPr algn="ctr"/>
            <a:r>
              <a:rPr lang="fr-FR" sz="54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STMG</a:t>
            </a:r>
            <a:endParaRPr lang="fr-FR"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6727205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0"/>
            <a:ext cx="8964488" cy="6858000"/>
          </a:xfrm>
          <a:prstGeom prst="rect">
            <a:avLst/>
          </a:prstGeom>
        </p:spPr>
      </p:pic>
    </p:spTree>
    <p:extLst>
      <p:ext uri="{BB962C8B-B14F-4D97-AF65-F5344CB8AC3E}">
        <p14:creationId xmlns:p14="http://schemas.microsoft.com/office/powerpoint/2010/main" val="4854410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6632"/>
            <a:ext cx="8939801" cy="5112568"/>
          </a:xfrm>
          <a:prstGeom prst="rect">
            <a:avLst/>
          </a:prstGeom>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1916832"/>
            <a:ext cx="1200133" cy="1800200"/>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8144" y="4653196"/>
            <a:ext cx="2773839" cy="2174553"/>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6044" y="4755053"/>
            <a:ext cx="2627784" cy="1970838"/>
          </a:xfrm>
          <a:prstGeom prst="rect">
            <a:avLst/>
          </a:prstGeom>
        </p:spPr>
      </p:pic>
      <p:pic>
        <p:nvPicPr>
          <p:cNvPr id="9" name="Imag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54719" y="4931341"/>
            <a:ext cx="2555776" cy="1794550"/>
          </a:xfrm>
          <a:prstGeom prst="rect">
            <a:avLst/>
          </a:prstGeom>
        </p:spPr>
      </p:pic>
    </p:spTree>
    <p:extLst>
      <p:ext uri="{BB962C8B-B14F-4D97-AF65-F5344CB8AC3E}">
        <p14:creationId xmlns:p14="http://schemas.microsoft.com/office/powerpoint/2010/main" val="2859259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8719" y="764704"/>
            <a:ext cx="2925366" cy="1494614"/>
          </a:xfrm>
          <a:prstGeom prst="rect">
            <a:avLst/>
          </a:prstGeom>
        </p:spPr>
      </p:pic>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8617" y="188640"/>
            <a:ext cx="3109126" cy="2070678"/>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64" y="0"/>
            <a:ext cx="2095500" cy="1743075"/>
          </a:xfrm>
          <a:prstGeom prst="rect">
            <a:avLst/>
          </a:prstGeom>
        </p:spPr>
      </p:pic>
      <p:sp>
        <p:nvSpPr>
          <p:cNvPr id="8" name="ZoneTexte 7"/>
          <p:cNvSpPr txBox="1"/>
          <p:nvPr/>
        </p:nvSpPr>
        <p:spPr>
          <a:xfrm>
            <a:off x="2414079" y="188640"/>
            <a:ext cx="2555473" cy="830997"/>
          </a:xfrm>
          <a:prstGeom prst="rect">
            <a:avLst/>
          </a:prstGeom>
          <a:noFill/>
        </p:spPr>
        <p:txBody>
          <a:bodyPr wrap="square" rtlCol="0">
            <a:spAutoFit/>
          </a:bodyPr>
          <a:lstStyle/>
          <a:p>
            <a:r>
              <a:rPr lang="fr-FR" dirty="0" smtClean="0">
                <a:solidFill>
                  <a:schemeClr val="tx1"/>
                </a:solidFill>
              </a:rPr>
              <a:t>Lycée St Sernin</a:t>
            </a:r>
          </a:p>
          <a:p>
            <a:r>
              <a:rPr lang="fr-FR" dirty="0" smtClean="0">
                <a:solidFill>
                  <a:schemeClr val="tx1"/>
                </a:solidFill>
              </a:rPr>
              <a:t>Toulouse</a:t>
            </a:r>
            <a:endParaRPr lang="fr-FR" dirty="0">
              <a:solidFill>
                <a:schemeClr val="tx1"/>
              </a:solidFill>
            </a:endParaRPr>
          </a:p>
        </p:txBody>
      </p:sp>
      <p:pic>
        <p:nvPicPr>
          <p:cNvPr id="9" name="Image 8"/>
          <p:cNvPicPr>
            <a:picLocks noChangeAspect="1"/>
          </p:cNvPicPr>
          <p:nvPr/>
        </p:nvPicPr>
        <p:blipFill>
          <a:blip r:embed="rId5"/>
          <a:stretch>
            <a:fillRect/>
          </a:stretch>
        </p:blipFill>
        <p:spPr>
          <a:xfrm>
            <a:off x="611561" y="2402822"/>
            <a:ext cx="7484000" cy="4225605"/>
          </a:xfrm>
          <a:prstGeom prst="rect">
            <a:avLst/>
          </a:prstGeom>
        </p:spPr>
      </p:pic>
    </p:spTree>
    <p:extLst>
      <p:ext uri="{BB962C8B-B14F-4D97-AF65-F5344CB8AC3E}">
        <p14:creationId xmlns:p14="http://schemas.microsoft.com/office/powerpoint/2010/main" val="26179530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51520" y="4841"/>
            <a:ext cx="8424936" cy="4072231"/>
          </a:xfrm>
          <a:prstGeom prst="rect">
            <a:avLst/>
          </a:prstGeom>
        </p:spPr>
      </p:pic>
      <p:pic>
        <p:nvPicPr>
          <p:cNvPr id="4" name="Image 3"/>
          <p:cNvPicPr>
            <a:picLocks noChangeAspect="1"/>
          </p:cNvPicPr>
          <p:nvPr/>
        </p:nvPicPr>
        <p:blipFill>
          <a:blip r:embed="rId3"/>
          <a:stretch>
            <a:fillRect/>
          </a:stretch>
        </p:blipFill>
        <p:spPr>
          <a:xfrm>
            <a:off x="1475656" y="4107904"/>
            <a:ext cx="5501161" cy="2636912"/>
          </a:xfrm>
          <a:prstGeom prst="rect">
            <a:avLst/>
          </a:prstGeom>
        </p:spPr>
      </p:pic>
    </p:spTree>
    <p:extLst>
      <p:ext uri="{BB962C8B-B14F-4D97-AF65-F5344CB8AC3E}">
        <p14:creationId xmlns:p14="http://schemas.microsoft.com/office/powerpoint/2010/main" val="19496967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680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6803" name="AutoShape 2"/>
          <p:cNvSpPr>
            <a:spLocks noChangeArrowheads="1"/>
          </p:cNvSpPr>
          <p:nvPr/>
        </p:nvSpPr>
        <p:spPr bwMode="auto">
          <a:xfrm>
            <a:off x="0" y="5759450"/>
            <a:ext cx="5256213" cy="360363"/>
          </a:xfrm>
          <a:prstGeom prst="roundRect">
            <a:avLst>
              <a:gd name="adj" fmla="val 440"/>
            </a:avLst>
          </a:prstGeom>
          <a:solidFill>
            <a:srgbClr val="E6E64C"/>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a:buClr>
                <a:srgbClr val="000000"/>
              </a:buClr>
              <a:buSzPct val="100000"/>
              <a:buFont typeface="Times New Roman" panose="02020603050405020304" pitchFamily="18" charset="0"/>
              <a:buNone/>
            </a:pPr>
            <a:r>
              <a:rPr lang="fr-FR" altLang="fr-FR" b="0" i="1">
                <a:solidFill>
                  <a:srgbClr val="808080"/>
                </a:solidFill>
              </a:rPr>
              <a:t>Période des mini-stages en lycées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Grp="1" noChangeArrowheads="1"/>
          </p:cNvSpPr>
          <p:nvPr>
            <p:ph type="ctrTitle"/>
          </p:nvPr>
        </p:nvSpPr>
        <p:spPr>
          <a:xfrm>
            <a:off x="611188" y="2492375"/>
            <a:ext cx="7772400" cy="1470025"/>
          </a:xfrm>
        </p:spPr>
        <p:txBody>
          <a:bodyPr anchor="ctr"/>
          <a:lstStyle/>
          <a:p>
            <a:pPr eaLnBrk="1" hangingPunct="1"/>
            <a:r>
              <a:rPr lang="fr-FR" altLang="fr-FR" sz="3800" i="1" smtClean="0">
                <a:solidFill>
                  <a:srgbClr val="9999FF"/>
                </a:solidFill>
              </a:rPr>
              <a:t>Merci de votre attention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87" y="116632"/>
            <a:ext cx="8972604" cy="6624736"/>
          </a:xfrm>
          <a:prstGeom prst="rect">
            <a:avLst/>
          </a:prstGeom>
        </p:spPr>
      </p:pic>
    </p:spTree>
    <p:extLst>
      <p:ext uri="{BB962C8B-B14F-4D97-AF65-F5344CB8AC3E}">
        <p14:creationId xmlns:p14="http://schemas.microsoft.com/office/powerpoint/2010/main" val="114406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34" y="116632"/>
            <a:ext cx="9055140" cy="6741368"/>
          </a:xfrm>
          <a:prstGeom prst="rect">
            <a:avLst/>
          </a:prstGeom>
        </p:spPr>
      </p:pic>
    </p:spTree>
    <p:extLst>
      <p:ext uri="{BB962C8B-B14F-4D97-AF65-F5344CB8AC3E}">
        <p14:creationId xmlns:p14="http://schemas.microsoft.com/office/powerpoint/2010/main" val="2438707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684338" y="188913"/>
            <a:ext cx="6589712" cy="1281112"/>
          </a:xfrm>
        </p:spPr>
        <p:txBody>
          <a:bodyPr/>
          <a:lstStyle/>
          <a:p>
            <a:pPr eaLnBrk="1" hangingPunct="1"/>
            <a:r>
              <a:rPr lang="fr-FR" altLang="fr-FR" dirty="0" smtClean="0"/>
              <a:t>Taux d’emploi des sortants de lycées et lycées Pro</a:t>
            </a:r>
          </a:p>
        </p:txBody>
      </p:sp>
      <p:pic>
        <p:nvPicPr>
          <p:cNvPr id="286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1038" y="2085975"/>
            <a:ext cx="7786687" cy="4286250"/>
          </a:xfrm>
        </p:spPr>
      </p:pic>
      <p:sp>
        <p:nvSpPr>
          <p:cNvPr id="2" name="Ellipse 1"/>
          <p:cNvSpPr/>
          <p:nvPr/>
        </p:nvSpPr>
        <p:spPr>
          <a:xfrm>
            <a:off x="4427538" y="2565400"/>
            <a:ext cx="2376487" cy="71913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000000"/>
              </a:buClr>
              <a:buSzPct val="100000"/>
              <a:buFont typeface="Times New Roman" panose="02020603050405020304" pitchFamily="18" charset="0"/>
              <a:buNone/>
              <a:defRPr/>
            </a:pPr>
            <a:endParaRPr lang="fr-FR"/>
          </a:p>
        </p:txBody>
      </p:sp>
      <p:sp>
        <p:nvSpPr>
          <p:cNvPr id="3" name="Ellipse 2"/>
          <p:cNvSpPr/>
          <p:nvPr/>
        </p:nvSpPr>
        <p:spPr>
          <a:xfrm>
            <a:off x="4421188" y="3398838"/>
            <a:ext cx="2382837" cy="67786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000000"/>
              </a:buClr>
              <a:buSzPct val="100000"/>
              <a:buFont typeface="Times New Roman" panose="02020603050405020304" pitchFamily="18" charset="0"/>
              <a:buNone/>
              <a:defRPr/>
            </a:pPr>
            <a:endParaRPr lang="fr-FR"/>
          </a:p>
        </p:txBody>
      </p:sp>
      <p:sp>
        <p:nvSpPr>
          <p:cNvPr id="6" name="Ellipse 5"/>
          <p:cNvSpPr/>
          <p:nvPr/>
        </p:nvSpPr>
        <p:spPr>
          <a:xfrm>
            <a:off x="4421188" y="4191000"/>
            <a:ext cx="2382837" cy="67786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000000"/>
              </a:buClr>
              <a:buSzPct val="100000"/>
              <a:buFont typeface="Times New Roman" panose="02020603050405020304" pitchFamily="18" charset="0"/>
              <a:buNone/>
              <a:defRPr/>
            </a:pP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2770"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692150"/>
            <a:ext cx="8280400" cy="59769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2771" name="Text Box 2"/>
          <p:cNvSpPr txBox="1">
            <a:spLocks noChangeArrowheads="1"/>
          </p:cNvSpPr>
          <p:nvPr/>
        </p:nvSpPr>
        <p:spPr bwMode="auto">
          <a:xfrm>
            <a:off x="0" y="5305425"/>
            <a:ext cx="2016125" cy="1557338"/>
          </a:xfrm>
          <a:prstGeom prst="rect">
            <a:avLst/>
          </a:prstGeom>
          <a:solidFill>
            <a:srgbClr val="FF0066"/>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spcBef>
                <a:spcPts val="1500"/>
              </a:spcBef>
              <a:buSzPct val="100000"/>
            </a:pPr>
            <a:r>
              <a:rPr lang="fr-FR" altLang="fr-FR" b="0">
                <a:solidFill>
                  <a:srgbClr val="FFFFFF"/>
                </a:solidFill>
              </a:rPr>
              <a:t>Site onisep.fr et FOLIOS sur l’ENT</a:t>
            </a:r>
          </a:p>
        </p:txBody>
      </p:sp>
      <p:sp>
        <p:nvSpPr>
          <p:cNvPr id="32772" name="Oval 3"/>
          <p:cNvSpPr>
            <a:spLocks noChangeArrowheads="1"/>
          </p:cNvSpPr>
          <p:nvPr/>
        </p:nvSpPr>
        <p:spPr bwMode="auto">
          <a:xfrm>
            <a:off x="3311525" y="2519363"/>
            <a:ext cx="2735263" cy="2276475"/>
          </a:xfrm>
          <a:prstGeom prst="ellipse">
            <a:avLst/>
          </a:prstGeom>
          <a:solidFill>
            <a:srgbClr val="FF0066"/>
          </a:solidFill>
          <a:ln w="57240" cap="sq">
            <a:solidFill>
              <a:srgbClr val="CC99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2773" name="Text Box 4"/>
          <p:cNvSpPr txBox="1">
            <a:spLocks noChangeArrowheads="1"/>
          </p:cNvSpPr>
          <p:nvPr/>
        </p:nvSpPr>
        <p:spPr bwMode="auto">
          <a:xfrm>
            <a:off x="649288" y="130175"/>
            <a:ext cx="8002587"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a:buSzPct val="100000"/>
            </a:pPr>
            <a:r>
              <a:rPr lang="fr-FR" altLang="fr-FR" b="0">
                <a:solidFill>
                  <a:schemeClr val="tx1"/>
                </a:solidFill>
              </a:rPr>
              <a:t>LA VOIE PROFESSIONNELLE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Text Box 1"/>
          <p:cNvSpPr txBox="1">
            <a:spLocks noChangeArrowheads="1"/>
          </p:cNvSpPr>
          <p:nvPr/>
        </p:nvSpPr>
        <p:spPr bwMode="auto">
          <a:xfrm>
            <a:off x="685800" y="2130425"/>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a:buSzPct val="100000"/>
            </a:pPr>
            <a:r>
              <a:rPr lang="fr-FR" altLang="fr-FR" sz="3800" b="0">
                <a:solidFill>
                  <a:srgbClr val="6767FF"/>
                </a:solidFill>
              </a:rPr>
              <a:t>Différences et Ressemblances entre le CAP et le Bac Pro</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Text Box 1"/>
          <p:cNvSpPr txBox="1">
            <a:spLocks noChangeArrowheads="1"/>
          </p:cNvSpPr>
          <p:nvPr/>
        </p:nvSpPr>
        <p:spPr bwMode="auto">
          <a:xfrm>
            <a:off x="920750" y="1778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buSzPct val="100000"/>
            </a:pPr>
            <a:r>
              <a:rPr lang="fr-FR" altLang="fr-FR" sz="3200" b="0">
                <a:solidFill>
                  <a:schemeClr val="tx1"/>
                </a:solidFill>
                <a:cs typeface="Arial" panose="020B0604020202020204" pitchFamily="34" charset="0"/>
              </a:rPr>
              <a:t>La Voie Professionnelle </a:t>
            </a:r>
          </a:p>
        </p:txBody>
      </p:sp>
      <p:sp>
        <p:nvSpPr>
          <p:cNvPr id="36867" name="Text Box 2"/>
          <p:cNvSpPr txBox="1">
            <a:spLocks noChangeArrowheads="1"/>
          </p:cNvSpPr>
          <p:nvPr/>
        </p:nvSpPr>
        <p:spPr bwMode="auto">
          <a:xfrm>
            <a:off x="1124827" y="779091"/>
            <a:ext cx="7848600" cy="3184897"/>
          </a:xfrm>
          <a:prstGeom prst="rect">
            <a:avLst/>
          </a:prstGeom>
          <a:noFill/>
          <a:ln w="9360" cap="sq">
            <a:solidFill>
              <a:srgbClr val="9933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marL="338138" indent="-338138">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1pPr>
            <a:lvl2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2pPr>
            <a:lvl3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3pPr>
            <a:lvl4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4pPr>
            <a:lvl5pPr>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400" b="1">
                <a:solidFill>
                  <a:schemeClr val="bg1"/>
                </a:solidFill>
                <a:latin typeface="Arial" panose="020B0604020202020204" pitchFamily="34" charset="0"/>
              </a:defRPr>
            </a:lvl9pPr>
          </a:lstStyle>
          <a:p>
            <a:pPr eaLnBrk="1" hangingPunct="1">
              <a:spcBef>
                <a:spcPts val="500"/>
              </a:spcBef>
              <a:buClr>
                <a:srgbClr val="FFFFFF"/>
              </a:buClr>
              <a:buSzPct val="100000"/>
              <a:buFont typeface="Arial" panose="020B0604020202020204" pitchFamily="34" charset="0"/>
              <a:buChar char="•"/>
            </a:pPr>
            <a:r>
              <a:rPr lang="fr-FR" altLang="fr-FR" b="0" dirty="0">
                <a:solidFill>
                  <a:schemeClr val="tx1"/>
                </a:solidFill>
                <a:cs typeface="Arial" panose="020B0604020202020204" pitchFamily="34" charset="0"/>
              </a:rPr>
              <a:t>Apprendre un métier </a:t>
            </a:r>
            <a:r>
              <a:rPr lang="fr-FR" altLang="fr-FR" sz="2000" b="0" dirty="0">
                <a:solidFill>
                  <a:schemeClr val="tx1"/>
                </a:solidFill>
                <a:cs typeface="Arial" panose="020B0604020202020204" pitchFamily="34" charset="0"/>
              </a:rPr>
              <a:t>(des gestes </a:t>
            </a:r>
            <a:r>
              <a:rPr lang="fr-FR" altLang="fr-FR" sz="2000" b="0" dirty="0" smtClean="0">
                <a:solidFill>
                  <a:schemeClr val="tx1"/>
                </a:solidFill>
                <a:cs typeface="Arial" panose="020B0604020202020204" pitchFamily="34" charset="0"/>
              </a:rPr>
              <a:t>professionnels/des techniques/des méthodes)</a:t>
            </a:r>
          </a:p>
          <a:p>
            <a:pPr eaLnBrk="1" hangingPunct="1">
              <a:spcBef>
                <a:spcPts val="500"/>
              </a:spcBef>
              <a:buClr>
                <a:srgbClr val="FFFFFF"/>
              </a:buClr>
              <a:buSzPct val="100000"/>
              <a:buFont typeface="Arial" panose="020B0604020202020204" pitchFamily="34" charset="0"/>
              <a:buChar char="•"/>
            </a:pPr>
            <a:r>
              <a:rPr lang="fr-FR" altLang="fr-FR" sz="2000" b="0" dirty="0" smtClean="0">
                <a:solidFill>
                  <a:schemeClr val="tx1"/>
                </a:solidFill>
                <a:cs typeface="Arial" panose="020B0604020202020204" pitchFamily="34" charset="0"/>
              </a:rPr>
              <a:t>Apprendre des savoir-être pour être en contact avec des clients</a:t>
            </a:r>
            <a:endParaRPr lang="fr-FR" altLang="fr-FR" sz="2000" b="0" dirty="0">
              <a:solidFill>
                <a:schemeClr val="tx1"/>
              </a:solidFill>
              <a:cs typeface="Arial" panose="020B0604020202020204" pitchFamily="34" charset="0"/>
            </a:endParaRPr>
          </a:p>
          <a:p>
            <a:pPr eaLnBrk="1" hangingPunct="1">
              <a:spcBef>
                <a:spcPts val="500"/>
              </a:spcBef>
              <a:buClr>
                <a:srgbClr val="FFFFFF"/>
              </a:buClr>
              <a:buSzPct val="100000"/>
              <a:buFont typeface="Arial" panose="020B0604020202020204" pitchFamily="34" charset="0"/>
              <a:buChar char="•"/>
            </a:pPr>
            <a:r>
              <a:rPr lang="fr-FR" altLang="fr-FR" b="0" dirty="0">
                <a:solidFill>
                  <a:schemeClr val="tx1"/>
                </a:solidFill>
                <a:cs typeface="Arial" panose="020B0604020202020204" pitchFamily="34" charset="0"/>
              </a:rPr>
              <a:t>Préparer un diplôme permettant une insertion dans la vie active et une évolution de carrière</a:t>
            </a:r>
          </a:p>
          <a:p>
            <a:pPr eaLnBrk="1" hangingPunct="1">
              <a:spcBef>
                <a:spcPts val="500"/>
              </a:spcBef>
              <a:buClr>
                <a:srgbClr val="FFFFFF"/>
              </a:buClr>
              <a:buSzPct val="100000"/>
              <a:buFont typeface="Arial" panose="020B0604020202020204" pitchFamily="34" charset="0"/>
              <a:buChar char="•"/>
            </a:pPr>
            <a:r>
              <a:rPr lang="fr-FR" altLang="fr-FR" b="0" dirty="0">
                <a:solidFill>
                  <a:schemeClr val="tx1"/>
                </a:solidFill>
                <a:cs typeface="Arial" panose="020B0604020202020204" pitchFamily="34" charset="0"/>
              </a:rPr>
              <a:t>Des périodes de formation en situation réelle</a:t>
            </a:r>
          </a:p>
          <a:p>
            <a:pPr eaLnBrk="1" hangingPunct="1">
              <a:spcBef>
                <a:spcPts val="500"/>
              </a:spcBef>
              <a:buClr>
                <a:srgbClr val="FFFFFF"/>
              </a:buClr>
              <a:buSzPct val="100000"/>
              <a:buFont typeface="Arial" panose="020B0604020202020204" pitchFamily="34" charset="0"/>
              <a:buChar char="•"/>
            </a:pPr>
            <a:r>
              <a:rPr lang="fr-FR" altLang="fr-FR" b="0" dirty="0">
                <a:solidFill>
                  <a:schemeClr val="tx1"/>
                </a:solidFill>
                <a:cs typeface="Arial" panose="020B0604020202020204" pitchFamily="34" charset="0"/>
              </a:rPr>
              <a:t>Des formations dans tous les secteurs pour être ouvrier-ère ou </a:t>
            </a:r>
            <a:r>
              <a:rPr lang="fr-FR" altLang="fr-FR" b="0" dirty="0" err="1">
                <a:solidFill>
                  <a:schemeClr val="tx1"/>
                </a:solidFill>
                <a:cs typeface="Arial" panose="020B0604020202020204" pitchFamily="34" charset="0"/>
              </a:rPr>
              <a:t>employé-e</a:t>
            </a:r>
            <a:r>
              <a:rPr lang="fr-FR" altLang="fr-FR" b="0" dirty="0">
                <a:solidFill>
                  <a:schemeClr val="tx1"/>
                </a:solidFill>
                <a:cs typeface="Arial" panose="020B0604020202020204" pitchFamily="34" charset="0"/>
              </a:rPr>
              <a:t> </a:t>
            </a:r>
            <a:r>
              <a:rPr lang="fr-FR" altLang="fr-FR" b="0" dirty="0" err="1">
                <a:solidFill>
                  <a:schemeClr val="tx1"/>
                </a:solidFill>
                <a:cs typeface="Arial" panose="020B0604020202020204" pitchFamily="34" charset="0"/>
              </a:rPr>
              <a:t>qualifié-e</a:t>
            </a:r>
            <a:endParaRPr lang="fr-FR" altLang="fr-FR" b="0" dirty="0">
              <a:solidFill>
                <a:schemeClr val="tx1"/>
              </a:solidFill>
              <a:cs typeface="Arial" panose="020B0604020202020204" pitchFamily="34" charset="0"/>
            </a:endParaRPr>
          </a:p>
        </p:txBody>
      </p:sp>
      <p:sp>
        <p:nvSpPr>
          <p:cNvPr id="36868" name="Line 3"/>
          <p:cNvSpPr>
            <a:spLocks noChangeShapeType="1"/>
          </p:cNvSpPr>
          <p:nvPr/>
        </p:nvSpPr>
        <p:spPr bwMode="auto">
          <a:xfrm>
            <a:off x="609600" y="6248400"/>
            <a:ext cx="8077200" cy="1588"/>
          </a:xfrm>
          <a:prstGeom prst="line">
            <a:avLst/>
          </a:prstGeom>
          <a:noFill/>
          <a:ln w="9360" cap="sq">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r-FR"/>
          </a:p>
        </p:txBody>
      </p:sp>
      <p:sp>
        <p:nvSpPr>
          <p:cNvPr id="36869" name="Text Box 4"/>
          <p:cNvSpPr txBox="1">
            <a:spLocks noChangeArrowheads="1"/>
          </p:cNvSpPr>
          <p:nvPr/>
        </p:nvSpPr>
        <p:spPr bwMode="auto">
          <a:xfrm>
            <a:off x="822325" y="4267200"/>
            <a:ext cx="7407275"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graphicFrame>
        <p:nvGraphicFramePr>
          <p:cNvPr id="12293" name="Group 5"/>
          <p:cNvGraphicFramePr>
            <a:graphicFrameLocks noGrp="1"/>
          </p:cNvGraphicFramePr>
          <p:nvPr/>
        </p:nvGraphicFramePr>
        <p:xfrm>
          <a:off x="250825" y="4221163"/>
          <a:ext cx="8715375" cy="2252669"/>
        </p:xfrm>
        <a:graphic>
          <a:graphicData uri="http://schemas.openxmlformats.org/drawingml/2006/table">
            <a:tbl>
              <a:tblPr/>
              <a:tblGrid>
                <a:gridCol w="1231900">
                  <a:extLst>
                    <a:ext uri="{9D8B030D-6E8A-4147-A177-3AD203B41FA5}">
                      <a16:colId xmlns:a16="http://schemas.microsoft.com/office/drawing/2014/main" val="20000"/>
                    </a:ext>
                  </a:extLst>
                </a:gridCol>
                <a:gridCol w="2606675">
                  <a:extLst>
                    <a:ext uri="{9D8B030D-6E8A-4147-A177-3AD203B41FA5}">
                      <a16:colId xmlns:a16="http://schemas.microsoft.com/office/drawing/2014/main" val="20001"/>
                    </a:ext>
                  </a:extLst>
                </a:gridCol>
                <a:gridCol w="2347913">
                  <a:extLst>
                    <a:ext uri="{9D8B030D-6E8A-4147-A177-3AD203B41FA5}">
                      <a16:colId xmlns:a16="http://schemas.microsoft.com/office/drawing/2014/main" val="20002"/>
                    </a:ext>
                  </a:extLst>
                </a:gridCol>
                <a:gridCol w="2528887">
                  <a:extLst>
                    <a:ext uri="{9D8B030D-6E8A-4147-A177-3AD203B41FA5}">
                      <a16:colId xmlns:a16="http://schemas.microsoft.com/office/drawing/2014/main" val="20003"/>
                    </a:ext>
                  </a:extLst>
                </a:gridCol>
              </a:tblGrid>
              <a:tr h="722674">
                <a:tc>
                  <a:txBody>
                    <a:bodyPr/>
                    <a:lstStyle>
                      <a:lvl1pPr>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defRPr>
                      </a:lvl1pPr>
                      <a:lvl2pPr>
                        <a:spcBef>
                          <a:spcPts val="6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300">
                          <a:solidFill>
                            <a:srgbClr val="000000"/>
                          </a:solidFill>
                          <a:latin typeface="Arial" panose="020B0604020202020204" pitchFamily="34" charset="0"/>
                        </a:defRPr>
                      </a:lvl2pPr>
                      <a:lvl3pPr>
                        <a:spcBef>
                          <a:spcPts val="5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000000"/>
                          </a:solidFill>
                          <a:latin typeface="Arial" panose="020B0604020202020204" pitchFamily="34" charset="0"/>
                        </a:defRPr>
                      </a:lvl3pPr>
                      <a:lvl4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4pPr>
                      <a:lvl5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9pPr>
                    </a:lstStyle>
                    <a:p>
                      <a:pPr marL="0" marR="0" lvl="0" indent="0" algn="ctr" defTabSz="449263" rtl="0" eaLnBrk="1" fontAlgn="base" latinLnBrk="0" hangingPunct="1">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fr-FR" altLang="fr-FR" sz="2400" b="0" i="0" u="none" strike="noStrike" cap="none" normalizeH="0" baseline="0" dirty="0" smtClean="0">
                        <a:ln>
                          <a:noFill/>
                        </a:ln>
                        <a:solidFill>
                          <a:srgbClr val="FFFFFF"/>
                        </a:solidFill>
                        <a:effectLst/>
                        <a:latin typeface="Arial" panose="020B0604020202020204" pitchFamily="34" charset="0"/>
                      </a:endParaRPr>
                    </a:p>
                  </a:txBody>
                  <a:tcPr marL="90000" marR="90000" marT="107327" marB="46789" anchor="ctr" horzOverflow="overflow">
                    <a:lnL w="6480" cap="flat" cmpd="sng" algn="ctr">
                      <a:solidFill>
                        <a:srgbClr val="000000"/>
                      </a:solidFill>
                      <a:prstDash val="solid"/>
                      <a:round/>
                      <a:headEnd type="none" w="med" len="med"/>
                      <a:tailEnd type="none" w="med" len="med"/>
                    </a:lnL>
                    <a:lnR w="2880" cap="flat" cmpd="sng" algn="ctr">
                      <a:solidFill>
                        <a:srgbClr val="000000"/>
                      </a:solidFill>
                      <a:prstDash val="solid"/>
                      <a:round/>
                      <a:headEnd type="none" w="med" len="med"/>
                      <a:tailEnd type="none" w="med" len="med"/>
                    </a:lnR>
                    <a:lnT w="6480" cap="flat" cmpd="sng" algn="ctr">
                      <a:solidFill>
                        <a:srgbClr val="000000"/>
                      </a:solidFill>
                      <a:prstDash val="solid"/>
                      <a:round/>
                      <a:headEnd type="none" w="med" len="med"/>
                      <a:tailEnd type="none" w="med" len="med"/>
                    </a:lnT>
                    <a:lnB w="288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defRPr>
                      </a:lvl1pPr>
                      <a:lvl2pPr>
                        <a:spcBef>
                          <a:spcPts val="6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300">
                          <a:solidFill>
                            <a:srgbClr val="000000"/>
                          </a:solidFill>
                          <a:latin typeface="Arial" panose="020B0604020202020204" pitchFamily="34" charset="0"/>
                        </a:defRPr>
                      </a:lvl2pPr>
                      <a:lvl3pPr>
                        <a:spcBef>
                          <a:spcPts val="5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000000"/>
                          </a:solidFill>
                          <a:latin typeface="Arial" panose="020B0604020202020204" pitchFamily="34" charset="0"/>
                        </a:defRPr>
                      </a:lvl3pPr>
                      <a:lvl4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4pPr>
                      <a:lvl5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9pPr>
                    </a:lstStyle>
                    <a:p>
                      <a:pPr marL="0" marR="0" lvl="0" indent="0" algn="ctr" defTabSz="449263" rtl="0" eaLnBrk="1" fontAlgn="base" latinLnBrk="0" hangingPunct="1">
                        <a:lnSpc>
                          <a:spcPct val="97000"/>
                        </a:lnSpc>
                        <a:spcBef>
                          <a:spcPts val="50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fr-FR" altLang="fr-FR" sz="2000" b="0" i="0" u="none" strike="noStrike" cap="none" normalizeH="0" baseline="0" smtClean="0">
                          <a:ln>
                            <a:noFill/>
                          </a:ln>
                          <a:solidFill>
                            <a:srgbClr val="FF0000"/>
                          </a:solidFill>
                          <a:effectLst/>
                          <a:latin typeface="Book Antiqua" panose="02040602050305030304" pitchFamily="18" charset="0"/>
                        </a:rPr>
                        <a:t>Enseignements professionnels</a:t>
                      </a:r>
                    </a:p>
                  </a:txBody>
                  <a:tcPr marL="90000" marR="90000" marT="84580" marB="46789" horzOverflow="overflow">
                    <a:lnL w="2880" cap="flat" cmpd="sng" algn="ctr">
                      <a:solidFill>
                        <a:srgbClr val="000000"/>
                      </a:solidFill>
                      <a:prstDash val="solid"/>
                      <a:round/>
                      <a:headEnd type="none" w="med" len="med"/>
                      <a:tailEnd type="none" w="med" len="med"/>
                    </a:lnL>
                    <a:lnR w="2880" cap="flat" cmpd="sng" algn="ctr">
                      <a:solidFill>
                        <a:srgbClr val="000000"/>
                      </a:solidFill>
                      <a:prstDash val="solid"/>
                      <a:round/>
                      <a:headEnd type="none" w="med" len="med"/>
                      <a:tailEnd type="none" w="med" len="med"/>
                    </a:lnR>
                    <a:lnT w="6480" cap="flat" cmpd="sng" algn="ctr">
                      <a:solidFill>
                        <a:srgbClr val="000000"/>
                      </a:solidFill>
                      <a:prstDash val="solid"/>
                      <a:round/>
                      <a:headEnd type="none" w="med" len="med"/>
                      <a:tailEnd type="none" w="med" len="med"/>
                    </a:lnT>
                    <a:lnB w="288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defRPr>
                      </a:lvl1pPr>
                      <a:lvl2pPr>
                        <a:spcBef>
                          <a:spcPts val="6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300">
                          <a:solidFill>
                            <a:srgbClr val="000000"/>
                          </a:solidFill>
                          <a:latin typeface="Arial" panose="020B0604020202020204" pitchFamily="34" charset="0"/>
                        </a:defRPr>
                      </a:lvl2pPr>
                      <a:lvl3pPr>
                        <a:spcBef>
                          <a:spcPts val="5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000000"/>
                          </a:solidFill>
                          <a:latin typeface="Arial" panose="020B0604020202020204" pitchFamily="34" charset="0"/>
                        </a:defRPr>
                      </a:lvl3pPr>
                      <a:lvl4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4pPr>
                      <a:lvl5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9pPr>
                    </a:lstStyle>
                    <a:p>
                      <a:pPr marL="0" marR="0" lvl="0" indent="0" algn="ctr" defTabSz="449263" rtl="0" eaLnBrk="1" fontAlgn="base" latinLnBrk="0" hangingPunct="1">
                        <a:lnSpc>
                          <a:spcPct val="97000"/>
                        </a:lnSpc>
                        <a:spcBef>
                          <a:spcPts val="50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fr-FR" altLang="fr-FR" sz="2000" b="0" i="0" u="none" strike="noStrike" cap="none" normalizeH="0" baseline="0" smtClean="0">
                          <a:ln>
                            <a:noFill/>
                          </a:ln>
                          <a:solidFill>
                            <a:srgbClr val="6767FF"/>
                          </a:solidFill>
                          <a:effectLst/>
                          <a:latin typeface="Book Antiqua" panose="02040602050305030304" pitchFamily="18" charset="0"/>
                        </a:rPr>
                        <a:t>Enseignements généraux</a:t>
                      </a:r>
                    </a:p>
                  </a:txBody>
                  <a:tcPr marL="90000" marR="90000" marT="84580" marB="46789" horzOverflow="overflow">
                    <a:lnL w="2880" cap="flat" cmpd="sng" algn="ctr">
                      <a:solidFill>
                        <a:srgbClr val="000000"/>
                      </a:solidFill>
                      <a:prstDash val="solid"/>
                      <a:round/>
                      <a:headEnd type="none" w="med" len="med"/>
                      <a:tailEnd type="none" w="med" len="med"/>
                    </a:lnL>
                    <a:lnR w="2880" cap="flat" cmpd="sng" algn="ctr">
                      <a:solidFill>
                        <a:srgbClr val="000000"/>
                      </a:solidFill>
                      <a:prstDash val="solid"/>
                      <a:round/>
                      <a:headEnd type="none" w="med" len="med"/>
                      <a:tailEnd type="none" w="med" len="med"/>
                    </a:lnR>
                    <a:lnT w="6480" cap="flat" cmpd="sng" algn="ctr">
                      <a:solidFill>
                        <a:srgbClr val="000000"/>
                      </a:solidFill>
                      <a:prstDash val="solid"/>
                      <a:round/>
                      <a:headEnd type="none" w="med" len="med"/>
                      <a:tailEnd type="none" w="med" len="med"/>
                    </a:lnT>
                    <a:lnB w="288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defRPr>
                      </a:lvl1pPr>
                      <a:lvl2pPr>
                        <a:spcBef>
                          <a:spcPts val="6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300">
                          <a:solidFill>
                            <a:srgbClr val="000000"/>
                          </a:solidFill>
                          <a:latin typeface="Arial" panose="020B0604020202020204" pitchFamily="34" charset="0"/>
                        </a:defRPr>
                      </a:lvl2pPr>
                      <a:lvl3pPr>
                        <a:spcBef>
                          <a:spcPts val="5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000000"/>
                          </a:solidFill>
                          <a:latin typeface="Arial" panose="020B0604020202020204" pitchFamily="34" charset="0"/>
                        </a:defRPr>
                      </a:lvl3pPr>
                      <a:lvl4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4pPr>
                      <a:lvl5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9pPr>
                    </a:lstStyle>
                    <a:p>
                      <a:pPr marL="0" marR="0" lvl="0" indent="0" algn="ctr" defTabSz="449263" rtl="0" eaLnBrk="1" fontAlgn="base" latinLnBrk="0" hangingPunct="1">
                        <a:lnSpc>
                          <a:spcPct val="97000"/>
                        </a:lnSpc>
                        <a:spcBef>
                          <a:spcPts val="50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fr-FR" altLang="fr-FR" sz="2000" b="0" i="0" u="none" strike="noStrike" cap="none" normalizeH="0" baseline="0" smtClean="0">
                          <a:ln>
                            <a:noFill/>
                          </a:ln>
                          <a:solidFill>
                            <a:srgbClr val="9933FF"/>
                          </a:solidFill>
                          <a:effectLst/>
                          <a:latin typeface="Book Antiqua" panose="02040602050305030304" pitchFamily="18" charset="0"/>
                        </a:rPr>
                        <a:t>Formation en entreprise</a:t>
                      </a:r>
                    </a:p>
                  </a:txBody>
                  <a:tcPr marL="90000" marR="90000" marT="84580" marB="46789" horzOverflow="overflow">
                    <a:lnL w="2880" cap="flat" cmpd="sng" algn="ctr">
                      <a:solidFill>
                        <a:srgbClr val="000000"/>
                      </a:solidFill>
                      <a:prstDash val="solid"/>
                      <a:round/>
                      <a:headEnd type="none" w="med" len="med"/>
                      <a:tailEnd type="none" w="med" len="med"/>
                    </a:lnL>
                    <a:lnR w="6480" cap="flat" cmpd="sng" algn="ctr">
                      <a:solidFill>
                        <a:srgbClr val="000000"/>
                      </a:solidFill>
                      <a:prstDash val="solid"/>
                      <a:round/>
                      <a:headEnd type="none" w="med" len="med"/>
                      <a:tailEnd type="none" w="med" len="med"/>
                    </a:lnR>
                    <a:lnT w="6480" cap="flat" cmpd="sng" algn="ctr">
                      <a:solidFill>
                        <a:srgbClr val="000000"/>
                      </a:solidFill>
                      <a:prstDash val="solid"/>
                      <a:round/>
                      <a:headEnd type="none" w="med" len="med"/>
                      <a:tailEnd type="none" w="med" len="med"/>
                    </a:lnT>
                    <a:lnB w="288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29988">
                <a:tc>
                  <a:txBody>
                    <a:bodyPr/>
                    <a:lstStyle>
                      <a:lvl1pPr>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defRPr>
                      </a:lvl1pPr>
                      <a:lvl2pPr>
                        <a:spcBef>
                          <a:spcPts val="6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300">
                          <a:solidFill>
                            <a:srgbClr val="000000"/>
                          </a:solidFill>
                          <a:latin typeface="Arial" panose="020B0604020202020204" pitchFamily="34" charset="0"/>
                        </a:defRPr>
                      </a:lvl2pPr>
                      <a:lvl3pPr>
                        <a:spcBef>
                          <a:spcPts val="5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000000"/>
                          </a:solidFill>
                          <a:latin typeface="Arial" panose="020B0604020202020204" pitchFamily="34" charset="0"/>
                        </a:defRPr>
                      </a:lvl3pPr>
                      <a:lvl4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4pPr>
                      <a:lvl5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9pPr>
                    </a:lstStyle>
                    <a:p>
                      <a:pPr marL="0" marR="0" lvl="0" indent="0" algn="ctr" defTabSz="449263" rtl="0" eaLnBrk="1" fontAlgn="base" latinLnBrk="0" hangingPunct="1">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fr-FR" altLang="fr-FR" sz="2400" b="0" i="0" u="none" strike="noStrike" cap="none" normalizeH="0" baseline="0" smtClean="0">
                        <a:ln>
                          <a:noFill/>
                        </a:ln>
                        <a:solidFill>
                          <a:srgbClr val="FFFFFF"/>
                        </a:solidFill>
                        <a:effectLst/>
                        <a:latin typeface="Arial" panose="020B0604020202020204" pitchFamily="34" charset="0"/>
                      </a:endParaRPr>
                    </a:p>
                  </a:txBody>
                  <a:tcPr marL="90000" marR="90000" marT="107327" marB="46789" anchor="ctr" horzOverflow="overflow">
                    <a:lnL w="6480" cap="flat" cmpd="sng" algn="ctr">
                      <a:solidFill>
                        <a:srgbClr val="000000"/>
                      </a:solidFill>
                      <a:prstDash val="solid"/>
                      <a:round/>
                      <a:headEnd type="none" w="med" len="med"/>
                      <a:tailEnd type="none" w="med" len="med"/>
                    </a:lnL>
                    <a:lnR w="2880" cap="flat" cmpd="sng" algn="ctr">
                      <a:solidFill>
                        <a:srgbClr val="000000"/>
                      </a:solidFill>
                      <a:prstDash val="solid"/>
                      <a:round/>
                      <a:headEnd type="none" w="med" len="med"/>
                      <a:tailEnd type="none" w="med" len="med"/>
                    </a:lnR>
                    <a:lnT w="2880" cap="flat" cmpd="sng" algn="ctr">
                      <a:solidFill>
                        <a:srgbClr val="000000"/>
                      </a:solidFill>
                      <a:prstDash val="solid"/>
                      <a:round/>
                      <a:headEnd type="none" w="med" len="med"/>
                      <a:tailEnd type="none" w="med" len="med"/>
                    </a:lnT>
                    <a:lnB w="648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defRPr>
                      </a:lvl1pPr>
                      <a:lvl2pPr>
                        <a:spcBef>
                          <a:spcPts val="6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300">
                          <a:solidFill>
                            <a:srgbClr val="000000"/>
                          </a:solidFill>
                          <a:latin typeface="Arial" panose="020B0604020202020204" pitchFamily="34" charset="0"/>
                        </a:defRPr>
                      </a:lvl2pPr>
                      <a:lvl3pPr>
                        <a:spcBef>
                          <a:spcPts val="5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000000"/>
                          </a:solidFill>
                          <a:latin typeface="Arial" panose="020B0604020202020204" pitchFamily="34" charset="0"/>
                        </a:defRPr>
                      </a:lvl3pPr>
                      <a:lvl4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4pPr>
                      <a:lvl5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9pPr>
                    </a:lstStyle>
                    <a:p>
                      <a:pPr marL="0" marR="0" lvl="0" indent="0" algn="l" defTabSz="449263" rtl="0" eaLnBrk="1" fontAlgn="base" latinLnBrk="0" hangingPunct="1">
                        <a:lnSpc>
                          <a:spcPct val="81000"/>
                        </a:lnSpc>
                        <a:spcBef>
                          <a:spcPts val="70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fr-FR" altLang="fr-FR" sz="2800" b="0" i="0" u="none" strike="noStrike" cap="none" normalizeH="0" baseline="0" dirty="0" smtClean="0">
                        <a:ln>
                          <a:noFill/>
                        </a:ln>
                        <a:solidFill>
                          <a:srgbClr val="D9D8EC"/>
                        </a:solidFill>
                        <a:effectLst/>
                        <a:latin typeface="Arial" panose="020B0604020202020204" pitchFamily="34" charset="0"/>
                      </a:endParaRPr>
                    </a:p>
                  </a:txBody>
                  <a:tcPr marL="90000" marR="90000" marT="184348" marB="46789" horzOverflow="overflow">
                    <a:lnL w="2880" cap="flat" cmpd="sng" algn="ctr">
                      <a:solidFill>
                        <a:srgbClr val="000000"/>
                      </a:solidFill>
                      <a:prstDash val="solid"/>
                      <a:round/>
                      <a:headEnd type="none" w="med" len="med"/>
                      <a:tailEnd type="none" w="med" len="med"/>
                    </a:lnL>
                    <a:lnR w="2880" cap="flat" cmpd="sng" algn="ctr">
                      <a:solidFill>
                        <a:srgbClr val="000000"/>
                      </a:solidFill>
                      <a:prstDash val="solid"/>
                      <a:round/>
                      <a:headEnd type="none" w="med" len="med"/>
                      <a:tailEnd type="none" w="med" len="med"/>
                    </a:lnR>
                    <a:lnT w="2880" cap="flat" cmpd="sng" algn="ctr">
                      <a:solidFill>
                        <a:srgbClr val="000000"/>
                      </a:solidFill>
                      <a:prstDash val="solid"/>
                      <a:round/>
                      <a:headEnd type="none" w="med" len="med"/>
                      <a:tailEnd type="none" w="med" len="med"/>
                    </a:lnT>
                    <a:lnB w="648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defRPr>
                      </a:lvl1pPr>
                      <a:lvl2pPr>
                        <a:spcBef>
                          <a:spcPts val="6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300">
                          <a:solidFill>
                            <a:srgbClr val="000000"/>
                          </a:solidFill>
                          <a:latin typeface="Arial" panose="020B0604020202020204" pitchFamily="34" charset="0"/>
                        </a:defRPr>
                      </a:lvl2pPr>
                      <a:lvl3pPr>
                        <a:spcBef>
                          <a:spcPts val="5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000000"/>
                          </a:solidFill>
                          <a:latin typeface="Arial" panose="020B0604020202020204" pitchFamily="34" charset="0"/>
                        </a:defRPr>
                      </a:lvl3pPr>
                      <a:lvl4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4pPr>
                      <a:lvl5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9pPr>
                    </a:lstStyle>
                    <a:p>
                      <a:pPr marL="0" marR="0" lvl="0" indent="0" algn="ctr" defTabSz="449263" rtl="0" eaLnBrk="1" fontAlgn="base" latinLnBrk="0" hangingPunct="1">
                        <a:lnSpc>
                          <a:spcPct val="87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fr-FR" altLang="fr-FR" sz="2400" b="0" i="0" u="none" strike="noStrike" cap="none" normalizeH="0" baseline="0" dirty="0" smtClean="0">
                        <a:ln>
                          <a:noFill/>
                        </a:ln>
                        <a:solidFill>
                          <a:srgbClr val="6767FF"/>
                        </a:solidFill>
                        <a:effectLst/>
                        <a:latin typeface="Arial" panose="020B0604020202020204" pitchFamily="34" charset="0"/>
                      </a:endParaRPr>
                    </a:p>
                  </a:txBody>
                  <a:tcPr marL="90000" marR="90000" marT="107327" marB="46789" anchor="ctr" horzOverflow="overflow">
                    <a:lnL w="2880" cap="flat" cmpd="sng" algn="ctr">
                      <a:solidFill>
                        <a:srgbClr val="000000"/>
                      </a:solidFill>
                      <a:prstDash val="solid"/>
                      <a:round/>
                      <a:headEnd type="none" w="med" len="med"/>
                      <a:tailEnd type="none" w="med" len="med"/>
                    </a:lnL>
                    <a:lnR w="2880" cap="flat" cmpd="sng" algn="ctr">
                      <a:solidFill>
                        <a:srgbClr val="000000"/>
                      </a:solidFill>
                      <a:prstDash val="solid"/>
                      <a:round/>
                      <a:headEnd type="none" w="med" len="med"/>
                      <a:tailEnd type="none" w="med" len="med"/>
                    </a:lnR>
                    <a:lnT w="2880" cap="flat" cmpd="sng" algn="ctr">
                      <a:solidFill>
                        <a:srgbClr val="000000"/>
                      </a:solidFill>
                      <a:prstDash val="solid"/>
                      <a:round/>
                      <a:headEnd type="none" w="med" len="med"/>
                      <a:tailEnd type="none" w="med" len="med"/>
                    </a:lnT>
                    <a:lnB w="648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defRPr>
                      </a:lvl1pPr>
                      <a:lvl2pPr>
                        <a:spcBef>
                          <a:spcPts val="6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300">
                          <a:solidFill>
                            <a:srgbClr val="000000"/>
                          </a:solidFill>
                          <a:latin typeface="Arial" panose="020B0604020202020204" pitchFamily="34" charset="0"/>
                        </a:defRPr>
                      </a:lvl2pPr>
                      <a:lvl3pPr>
                        <a:spcBef>
                          <a:spcPts val="5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100">
                          <a:solidFill>
                            <a:srgbClr val="000000"/>
                          </a:solidFill>
                          <a:latin typeface="Arial" panose="020B0604020202020204" pitchFamily="34" charset="0"/>
                        </a:defRPr>
                      </a:lvl3pPr>
                      <a:lvl4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4pPr>
                      <a:lvl5pP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panose="020B0604020202020204" pitchFamily="34" charset="0"/>
                        </a:defRPr>
                      </a:lvl9pPr>
                    </a:lstStyle>
                    <a:p>
                      <a:pPr marL="0" marR="0" lvl="0" indent="0" algn="ctr" defTabSz="449263" rtl="0" eaLnBrk="1" fontAlgn="base" latinLnBrk="0" hangingPunct="1">
                        <a:lnSpc>
                          <a:spcPct val="105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fr-FR" altLang="fr-FR" sz="2000" b="0" i="0" u="none" strike="noStrike" cap="none" normalizeH="0" baseline="0" dirty="0" smtClean="0">
                          <a:ln>
                            <a:noFill/>
                          </a:ln>
                          <a:solidFill>
                            <a:srgbClr val="9933FF"/>
                          </a:solidFill>
                          <a:effectLst/>
                          <a:latin typeface="Book Antiqua" panose="02040602050305030304" pitchFamily="18" charset="0"/>
                        </a:rPr>
                        <a:t>16 </a:t>
                      </a:r>
                      <a:r>
                        <a:rPr kumimoji="0" lang="fr-FR" altLang="fr-FR" sz="2000" b="0" i="0" u="none" strike="noStrike" cap="none" normalizeH="0" baseline="0" dirty="0" err="1" smtClean="0">
                          <a:ln>
                            <a:noFill/>
                          </a:ln>
                          <a:solidFill>
                            <a:srgbClr val="9933FF"/>
                          </a:solidFill>
                          <a:effectLst/>
                          <a:latin typeface="Book Antiqua" panose="02040602050305030304" pitchFamily="18" charset="0"/>
                        </a:rPr>
                        <a:t>sem</a:t>
                      </a:r>
                      <a:r>
                        <a:rPr kumimoji="0" lang="fr-FR" altLang="fr-FR" sz="2000" b="0" i="0" u="none" strike="noStrike" cap="none" normalizeH="0" baseline="0" dirty="0" smtClean="0">
                          <a:ln>
                            <a:noFill/>
                          </a:ln>
                          <a:solidFill>
                            <a:srgbClr val="9933FF"/>
                          </a:solidFill>
                          <a:effectLst/>
                          <a:latin typeface="Book Antiqua" panose="02040602050305030304" pitchFamily="18" charset="0"/>
                        </a:rPr>
                        <a:t> sur 2 ans</a:t>
                      </a:r>
                    </a:p>
                  </a:txBody>
                  <a:tcPr marL="90000" marR="90000" marT="46789" marB="46789" anchor="ctr" horzOverflow="overflow">
                    <a:lnL w="2880" cap="flat" cmpd="sng" algn="ctr">
                      <a:solidFill>
                        <a:srgbClr val="000000"/>
                      </a:solidFill>
                      <a:prstDash val="solid"/>
                      <a:round/>
                      <a:headEnd type="none" w="med" len="med"/>
                      <a:tailEnd type="none" w="med" len="med"/>
                    </a:lnL>
                    <a:lnR w="6480" cap="flat" cmpd="sng" algn="ctr">
                      <a:solidFill>
                        <a:srgbClr val="000000"/>
                      </a:solidFill>
                      <a:prstDash val="solid"/>
                      <a:round/>
                      <a:headEnd type="none" w="med" len="med"/>
                      <a:tailEnd type="none" w="med" len="med"/>
                    </a:lnR>
                    <a:lnT w="2880" cap="flat" cmpd="sng" algn="ctr">
                      <a:solidFill>
                        <a:srgbClr val="000000"/>
                      </a:solidFill>
                      <a:prstDash val="solid"/>
                      <a:round/>
                      <a:headEnd type="none" w="med" len="med"/>
                      <a:tailEnd type="none" w="med" len="med"/>
                    </a:lnT>
                    <a:lnB w="648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6887" name="Text Box 36"/>
          <p:cNvSpPr txBox="1">
            <a:spLocks noChangeArrowheads="1"/>
          </p:cNvSpPr>
          <p:nvPr/>
        </p:nvSpPr>
        <p:spPr bwMode="auto">
          <a:xfrm>
            <a:off x="1905000" y="5029200"/>
            <a:ext cx="1841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6888" name="Text Box 37"/>
          <p:cNvSpPr txBox="1">
            <a:spLocks noChangeArrowheads="1"/>
          </p:cNvSpPr>
          <p:nvPr/>
        </p:nvSpPr>
        <p:spPr bwMode="auto">
          <a:xfrm>
            <a:off x="1828800" y="4800600"/>
            <a:ext cx="184150"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6889" name="Text Box 38"/>
          <p:cNvSpPr txBox="1">
            <a:spLocks noChangeArrowheads="1"/>
          </p:cNvSpPr>
          <p:nvPr/>
        </p:nvSpPr>
        <p:spPr bwMode="auto">
          <a:xfrm>
            <a:off x="381000" y="5518150"/>
            <a:ext cx="914400"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buSzPct val="100000"/>
            </a:pPr>
            <a:r>
              <a:rPr lang="fr-FR" altLang="fr-FR" sz="2000">
                <a:solidFill>
                  <a:schemeClr val="tx1"/>
                </a:solidFill>
                <a:latin typeface="Book Antiqua" panose="02040602050305030304" pitchFamily="18" charset="0"/>
                <a:cs typeface="Arial" panose="020B0604020202020204" pitchFamily="34" charset="0"/>
              </a:rPr>
              <a:t>CAP</a:t>
            </a:r>
          </a:p>
        </p:txBody>
      </p:sp>
      <p:sp>
        <p:nvSpPr>
          <p:cNvPr id="36890" name="Text Box 39"/>
          <p:cNvSpPr txBox="1">
            <a:spLocks noChangeArrowheads="1"/>
          </p:cNvSpPr>
          <p:nvPr/>
        </p:nvSpPr>
        <p:spPr bwMode="auto">
          <a:xfrm>
            <a:off x="395288" y="5013325"/>
            <a:ext cx="8569325"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eaLnBrk="1" hangingPunct="1">
              <a:buSzPct val="100000"/>
            </a:pPr>
            <a:r>
              <a:rPr lang="fr-FR" altLang="fr-FR" sz="2000">
                <a:solidFill>
                  <a:schemeClr val="tx1"/>
                </a:solidFill>
                <a:latin typeface="Book Antiqua" panose="02040602050305030304" pitchFamily="18" charset="0"/>
                <a:cs typeface="Arial" panose="020B0604020202020204" pitchFamily="34" charset="0"/>
              </a:rPr>
              <a:t>Bac Pro</a:t>
            </a:r>
          </a:p>
        </p:txBody>
      </p:sp>
      <p:sp>
        <p:nvSpPr>
          <p:cNvPr id="36891" name="Text Box 40"/>
          <p:cNvSpPr txBox="1">
            <a:spLocks noChangeArrowheads="1"/>
          </p:cNvSpPr>
          <p:nvPr/>
        </p:nvSpPr>
        <p:spPr bwMode="auto">
          <a:xfrm>
            <a:off x="1619250" y="5013325"/>
            <a:ext cx="7073900"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defRPr sz="2400" b="1">
                <a:solidFill>
                  <a:schemeClr val="bg1"/>
                </a:solidFill>
                <a:latin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defRPr sz="2400" b="1">
                <a:solidFill>
                  <a:schemeClr val="bg1"/>
                </a:solidFill>
                <a:latin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defRPr sz="2400" b="1">
                <a:solidFill>
                  <a:schemeClr val="bg1"/>
                </a:solidFill>
                <a:latin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defRPr sz="2400" b="1">
                <a:solidFill>
                  <a:schemeClr val="bg1"/>
                </a:solidFill>
                <a:latin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 pos="10329863" algn="l"/>
                <a:tab pos="10779125" algn="l"/>
                <a:tab pos="10780713" algn="l"/>
              </a:tabLst>
              <a:defRPr sz="2400" b="1">
                <a:solidFill>
                  <a:schemeClr val="bg1"/>
                </a:solidFill>
                <a:latin typeface="Arial" panose="020B0604020202020204" pitchFamily="34" charset="0"/>
              </a:defRPr>
            </a:lvl9pPr>
          </a:lstStyle>
          <a:p>
            <a:pPr eaLnBrk="1" hangingPunct="1">
              <a:buSzPct val="100000"/>
            </a:pPr>
            <a:r>
              <a:rPr lang="fr-FR" altLang="fr-FR" sz="1800" b="0">
                <a:solidFill>
                  <a:srgbClr val="FF0000"/>
                </a:solidFill>
                <a:latin typeface="Book Antiqua" panose="02040602050305030304" pitchFamily="18" charset="0"/>
                <a:cs typeface="Arial" panose="020B0604020202020204" pitchFamily="34" charset="0"/>
              </a:rPr>
              <a:t>            </a:t>
            </a:r>
            <a:r>
              <a:rPr lang="fr-FR" altLang="fr-FR" sz="2000" b="0">
                <a:solidFill>
                  <a:srgbClr val="FF0000"/>
                </a:solidFill>
                <a:latin typeface="Book Antiqua" panose="02040602050305030304" pitchFamily="18" charset="0"/>
                <a:cs typeface="Arial" panose="020B0604020202020204" pitchFamily="34" charset="0"/>
              </a:rPr>
              <a:t>50%</a:t>
            </a:r>
            <a:r>
              <a:rPr lang="fr-FR" altLang="fr-FR" sz="2000" b="0">
                <a:solidFill>
                  <a:srgbClr val="6767FF"/>
                </a:solidFill>
                <a:latin typeface="Book Antiqua" panose="02040602050305030304" pitchFamily="18" charset="0"/>
                <a:cs typeface="Arial" panose="020B0604020202020204" pitchFamily="34" charset="0"/>
              </a:rPr>
              <a:t>	                     50%</a:t>
            </a:r>
            <a:r>
              <a:rPr lang="fr-FR" altLang="fr-FR" sz="1800" b="0">
                <a:solidFill>
                  <a:srgbClr val="6767FF"/>
                </a:solidFill>
                <a:latin typeface="Book Antiqua" panose="02040602050305030304" pitchFamily="18" charset="0"/>
              </a:rPr>
              <a:t>                       </a:t>
            </a:r>
            <a:r>
              <a:rPr lang="fr-FR" altLang="fr-FR" sz="2000" b="0">
                <a:solidFill>
                  <a:srgbClr val="9933FF"/>
                </a:solidFill>
                <a:latin typeface="Book Antiqua" panose="02040602050305030304" pitchFamily="18" charset="0"/>
                <a:cs typeface="Arial" panose="020B0604020202020204" pitchFamily="34" charset="0"/>
              </a:rPr>
              <a:t>22 sem sur 3 ans </a:t>
            </a:r>
          </a:p>
        </p:txBody>
      </p:sp>
      <p:sp>
        <p:nvSpPr>
          <p:cNvPr id="36892" name="Text Box 41"/>
          <p:cNvSpPr txBox="1">
            <a:spLocks noChangeArrowheads="1"/>
          </p:cNvSpPr>
          <p:nvPr/>
        </p:nvSpPr>
        <p:spPr bwMode="auto">
          <a:xfrm>
            <a:off x="1619250" y="5516563"/>
            <a:ext cx="2089150" cy="398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spcBef>
                <a:spcPts val="1250"/>
              </a:spcBef>
              <a:buSzPct val="100000"/>
            </a:pPr>
            <a:r>
              <a:rPr lang="fr-FR" altLang="fr-FR" sz="2000" b="0">
                <a:solidFill>
                  <a:srgbClr val="FF0000"/>
                </a:solidFill>
                <a:latin typeface="Book Antiqua" panose="02040602050305030304" pitchFamily="18" charset="0"/>
              </a:rPr>
              <a:t>60 %</a:t>
            </a:r>
          </a:p>
        </p:txBody>
      </p:sp>
      <p:sp>
        <p:nvSpPr>
          <p:cNvPr id="36893" name="Text Box 42"/>
          <p:cNvSpPr txBox="1">
            <a:spLocks noChangeArrowheads="1"/>
          </p:cNvSpPr>
          <p:nvPr/>
        </p:nvSpPr>
        <p:spPr bwMode="auto">
          <a:xfrm>
            <a:off x="4211638" y="5516563"/>
            <a:ext cx="1800225" cy="398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b="1">
                <a:solidFill>
                  <a:schemeClr val="bg1"/>
                </a:solidFill>
                <a:latin typeface="Arial" panose="020B0604020202020204" pitchFamily="34" charset="0"/>
              </a:defRPr>
            </a:lvl9pPr>
          </a:lstStyle>
          <a:p>
            <a:pPr algn="ctr" eaLnBrk="1" hangingPunct="1">
              <a:spcBef>
                <a:spcPts val="1250"/>
              </a:spcBef>
              <a:buSzPct val="100000"/>
            </a:pPr>
            <a:r>
              <a:rPr lang="fr-FR" altLang="fr-FR" sz="2000" b="0">
                <a:solidFill>
                  <a:srgbClr val="6767FF"/>
                </a:solidFill>
                <a:latin typeface="Book Antiqua" panose="02040602050305030304" pitchFamily="18" charset="0"/>
              </a:rPr>
              <a:t>40%</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2400" b="1" i="0" u="none" strike="noStrike" cap="none" normalizeH="0" baseline="0" smtClean="0">
            <a:ln>
              <a:noFill/>
            </a:ln>
            <a:solidFill>
              <a:schemeClr val="bg1"/>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2400" b="1" i="0" u="none" strike="noStrike" cap="none" normalizeH="0" baseline="0" smtClean="0">
            <a:ln>
              <a:noFill/>
            </a:ln>
            <a:solidFill>
              <a:schemeClr val="bg1"/>
            </a:solidFill>
            <a:effectLst/>
            <a:latin typeface="Arial" panose="020B0604020202020204" pitchFamily="34"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Brin">
  <a:themeElements>
    <a:clrScheme name="Brin">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3.xml><?xml version="1.0" encoding="utf-8"?>
<a:theme xmlns:a="http://schemas.openxmlformats.org/drawingml/2006/main" name="Brin">
  <a:themeElements>
    <a:clrScheme name="Brin">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14396</TotalTime>
  <Words>1539</Words>
  <Application>Microsoft Office PowerPoint</Application>
  <PresentationFormat>Affichage à l'écran (4:3)</PresentationFormat>
  <Paragraphs>320</Paragraphs>
  <Slides>37</Slides>
  <Notes>20</Notes>
  <HiddenSlides>3</HiddenSlides>
  <MMClips>0</MMClips>
  <ScaleCrop>false</ScaleCrop>
  <HeadingPairs>
    <vt:vector size="8" baseType="variant">
      <vt:variant>
        <vt:lpstr>Polices utilisées</vt:lpstr>
      </vt:variant>
      <vt:variant>
        <vt:i4>11</vt:i4>
      </vt:variant>
      <vt:variant>
        <vt:lpstr>Thème</vt:lpstr>
      </vt:variant>
      <vt:variant>
        <vt:i4>3</vt:i4>
      </vt:variant>
      <vt:variant>
        <vt:lpstr>Serveurs OLE incorporés</vt:lpstr>
      </vt:variant>
      <vt:variant>
        <vt:i4>0</vt:i4>
      </vt:variant>
      <vt:variant>
        <vt:lpstr>Titres des diapositives</vt:lpstr>
      </vt:variant>
      <vt:variant>
        <vt:i4>37</vt:i4>
      </vt:variant>
    </vt:vector>
  </HeadingPairs>
  <TitlesOfParts>
    <vt:vector size="51" baseType="lpstr">
      <vt:lpstr>Arial</vt:lpstr>
      <vt:lpstr>Arial Black</vt:lpstr>
      <vt:lpstr>Arial Narrow</vt:lpstr>
      <vt:lpstr>Book Antiqua</vt:lpstr>
      <vt:lpstr>Century Gothic</vt:lpstr>
      <vt:lpstr>Impact</vt:lpstr>
      <vt:lpstr>Lucida Sans Unicode</vt:lpstr>
      <vt:lpstr>Segoe Script</vt:lpstr>
      <vt:lpstr>Times New Roman</vt:lpstr>
      <vt:lpstr>Wingdings</vt:lpstr>
      <vt:lpstr>Wingdings 3</vt:lpstr>
      <vt:lpstr>Modèle par défaut</vt:lpstr>
      <vt:lpstr>1_Brin</vt:lpstr>
      <vt:lpstr>Brin</vt:lpstr>
      <vt:lpstr>Présentation PowerPoint</vt:lpstr>
      <vt:lpstr>Présentation PowerPoint</vt:lpstr>
      <vt:lpstr>Présentation PowerPoint</vt:lpstr>
      <vt:lpstr>Présentation PowerPoint</vt:lpstr>
      <vt:lpstr>Présentation PowerPoint</vt:lpstr>
      <vt:lpstr>Taux d’emploi des sortants de lycées et lycées Pro</vt:lpstr>
      <vt:lpstr>Présentation PowerPoint</vt:lpstr>
      <vt:lpstr>Présentation PowerPoint</vt:lpstr>
      <vt:lpstr>Présentation PowerPoint</vt:lpstr>
      <vt:lpstr>Présentation PowerPoint</vt:lpstr>
      <vt:lpstr>Une grande variété de Bac Pro dans tous les secteurs (101 spécialités de Bac Pro 116 spécialités de CAP) </vt:lpstr>
      <vt:lpstr>Présentation PowerPoint</vt:lpstr>
      <vt:lpstr>Présentation PowerPoint</vt:lpstr>
      <vt:lpstr>Présentation PowerPoint</vt:lpstr>
      <vt:lpstr>Présentation PowerPoint</vt:lpstr>
      <vt:lpstr>Les différences et ressemblances entre 3ème et 3ème PEP</vt:lpstr>
      <vt:lpstr>Présentation PowerPoint</vt:lpstr>
      <vt:lpstr>Présentation PowerPoint</vt:lpstr>
      <vt:lpstr>Présentation PowerPoint</vt:lpstr>
      <vt:lpstr>Présentation PowerPoint</vt:lpstr>
      <vt:lpstr>La Seconde Générale et Technologique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de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Conférence 3 voies post 4ème</dc:title>
  <dc:creator>Bassin</dc:creator>
  <cp:lastModifiedBy>1</cp:lastModifiedBy>
  <cp:revision>1093</cp:revision>
  <cp:lastPrinted>1601-01-01T00:00:00Z</cp:lastPrinted>
  <dcterms:created xsi:type="dcterms:W3CDTF">2004-11-05T17:09:43Z</dcterms:created>
  <dcterms:modified xsi:type="dcterms:W3CDTF">2017-04-24T10:47:03Z</dcterms:modified>
</cp:coreProperties>
</file>